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92611B-D393-498E-800E-17EBA5E37ABC}">
  <a:tblStyle styleId="{2E92611B-D393-498E-800E-17EBA5E37AB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5.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HelveticaNeueLight-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02435073d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202435073d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f170a76d66_4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2f170a76d66_4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170a76d66_4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2f170a76d66_4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platform.openai.com/docs/guides/rate-limits/usage-tiers?context=tier-one"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openai.com/index/openai-api/" TargetMode="External"/><Relationship Id="rId4" Type="http://schemas.openxmlformats.org/officeDocument/2006/relationships/image" Target="../media/image25.png"/><Relationship Id="rId5" Type="http://schemas.openxmlformats.org/officeDocument/2006/relationships/hyperlink" Target="https://github.com/1950Labs/workshop-chatgpt-api.git" TargetMode="External"/><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api.openai.com/v1/chat/completions"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pi.openai.com/v1/chat/completions" TargetMode="External"/><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pi.openai.com/v1/chat/completions"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hyperlink" Target="https://workshop.1950labs.com/" TargetMode="External"/><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1950Labs/2024_OpenAI_Workshop_Public.git" TargetMode="External"/><Relationship Id="rId4" Type="http://schemas.openxmlformats.org/officeDocument/2006/relationships/hyperlink" Target="https://shorturl.at/B2HSU" TargetMode="External"/><Relationship Id="rId5" Type="http://schemas.openxmlformats.org/officeDocument/2006/relationships/hyperlink" Target="https://workshop.1950lab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41.png"/><Relationship Id="rId6" Type="http://schemas.openxmlformats.org/officeDocument/2006/relationships/image" Target="../media/image34.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3"/>
          <p:cNvSpPr txBox="1"/>
          <p:nvPr/>
        </p:nvSpPr>
        <p:spPr>
          <a:xfrm>
            <a:off x="420425" y="3125100"/>
            <a:ext cx="6293100" cy="1565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i="0" lang="en-US" sz="2400" u="none" cap="none" strike="noStrike">
                <a:solidFill>
                  <a:srgbClr val="FFFFFF"/>
                </a:solidFill>
                <a:latin typeface="Helvetica Neue Light"/>
                <a:ea typeface="Helvetica Neue Light"/>
                <a:cs typeface="Helvetica Neue Light"/>
                <a:sym typeface="Helvetica Neue Light"/>
              </a:rPr>
              <a:t>Workshop Campus Party 2024 – 1950L</a:t>
            </a:r>
            <a:r>
              <a:rPr lang="en-US" sz="2400">
                <a:solidFill>
                  <a:srgbClr val="FFFFFF"/>
                </a:solidFill>
                <a:latin typeface="Helvetica Neue Light"/>
                <a:ea typeface="Helvetica Neue Light"/>
                <a:cs typeface="Helvetica Neue Light"/>
                <a:sym typeface="Helvetica Neue Light"/>
              </a:rPr>
              <a:t>ABS</a:t>
            </a:r>
            <a:endParaRPr>
              <a:latin typeface="Helvetica Neue Light"/>
              <a:ea typeface="Helvetica Neue Light"/>
              <a:cs typeface="Helvetica Neue Light"/>
              <a:sym typeface="Helvetica Neue Light"/>
            </a:endParaRPr>
          </a:p>
        </p:txBody>
      </p:sp>
      <p:cxnSp>
        <p:nvCxnSpPr>
          <p:cNvPr id="89" name="Google Shape;89;p13"/>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90" name="Google Shape;90;p13"/>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rgbClr val="FFFFFF"/>
                </a:solidFill>
              </a:rPr>
              <a:t>WORKSHOP</a:t>
            </a:r>
            <a:endParaRPr sz="800">
              <a:solidFill>
                <a:srgbClr val="FFFFFF"/>
              </a:solidFill>
            </a:endParaRPr>
          </a:p>
        </p:txBody>
      </p:sp>
      <p:sp>
        <p:nvSpPr>
          <p:cNvPr id="91" name="Google Shape;91;p13"/>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Helvetica Neue"/>
                <a:ea typeface="Helvetica Neue"/>
                <a:cs typeface="Helvetica Neue"/>
                <a:sym typeface="Helvetica Neue"/>
              </a:rPr>
              <a:t>1950LABS</a:t>
            </a:r>
            <a:endParaRPr b="1" sz="1000">
              <a:solidFill>
                <a:srgbClr val="FFFFFF"/>
              </a:solidFill>
              <a:latin typeface="Helvetica Neue"/>
              <a:ea typeface="Helvetica Neue"/>
              <a:cs typeface="Helvetica Neue"/>
              <a:sym typeface="Helvetica Neue"/>
            </a:endParaRPr>
          </a:p>
        </p:txBody>
      </p:sp>
      <p:cxnSp>
        <p:nvCxnSpPr>
          <p:cNvPr id="92" name="Google Shape;92;p13"/>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93" name="Google Shape;93;p13"/>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rgbClr val="FFFFFF"/>
                </a:solidFill>
              </a:rPr>
              <a:t>1</a:t>
            </a:r>
            <a:endParaRPr sz="800">
              <a:solidFill>
                <a:srgbClr val="FFFFFF"/>
              </a:solidFill>
            </a:endParaRPr>
          </a:p>
        </p:txBody>
      </p:sp>
      <p:sp>
        <p:nvSpPr>
          <p:cNvPr id="94" name="Google Shape;94;p13"/>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latin typeface="Helvetica Neue"/>
                <a:ea typeface="Helvetica Neue"/>
                <a:cs typeface="Helvetica Neue"/>
                <a:sym typeface="Helvetica Neue"/>
              </a:rPr>
              <a:t>AI</a:t>
            </a:r>
            <a:endParaRPr b="1" sz="1000">
              <a:solidFill>
                <a:srgbClr val="FFFFFF"/>
              </a:solidFill>
              <a:latin typeface="Helvetica Neue"/>
              <a:ea typeface="Helvetica Neue"/>
              <a:cs typeface="Helvetica Neue"/>
              <a:sym typeface="Helvetica Neue"/>
            </a:endParaRPr>
          </a:p>
        </p:txBody>
      </p:sp>
      <p:sp>
        <p:nvSpPr>
          <p:cNvPr id="95" name="Google Shape;95;p13"/>
          <p:cNvSpPr txBox="1"/>
          <p:nvPr/>
        </p:nvSpPr>
        <p:spPr>
          <a:xfrm>
            <a:off x="420425" y="628113"/>
            <a:ext cx="6174900" cy="2179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800">
                <a:solidFill>
                  <a:schemeClr val="lt1"/>
                </a:solidFill>
                <a:latin typeface="Helvetica Neue"/>
                <a:ea typeface="Helvetica Neue"/>
                <a:cs typeface="Helvetica Neue"/>
                <a:sym typeface="Helvetica Neue"/>
              </a:rPr>
              <a:t>Introducción práctica a la API de Open AI</a:t>
            </a:r>
            <a:endParaRPr b="1">
              <a:solidFill>
                <a:schemeClr val="dk1"/>
              </a:solidFill>
              <a:latin typeface="Helvetica Neue"/>
              <a:ea typeface="Helvetica Neue"/>
              <a:cs typeface="Helvetica Neue"/>
              <a:sym typeface="Helvetica Neue"/>
            </a:endParaRPr>
          </a:p>
        </p:txBody>
      </p:sp>
      <p:pic>
        <p:nvPicPr>
          <p:cNvPr id="96" name="Google Shape;96;p13"/>
          <p:cNvPicPr preferRelativeResize="0"/>
          <p:nvPr/>
        </p:nvPicPr>
        <p:blipFill rotWithShape="1">
          <a:blip r:embed="rId3">
            <a:alphaModFix/>
          </a:blip>
          <a:srcRect b="13098" l="0" r="0" t="28711"/>
          <a:stretch/>
        </p:blipFill>
        <p:spPr>
          <a:xfrm>
            <a:off x="6779175" y="571250"/>
            <a:ext cx="4332601" cy="5768852"/>
          </a:xfrm>
          <a:prstGeom prst="rect">
            <a:avLst/>
          </a:prstGeom>
          <a:noFill/>
          <a:ln>
            <a:noFill/>
          </a:ln>
        </p:spPr>
      </p:pic>
      <p:pic>
        <p:nvPicPr>
          <p:cNvPr id="97" name="Google Shape;97;p13"/>
          <p:cNvPicPr preferRelativeResize="0"/>
          <p:nvPr/>
        </p:nvPicPr>
        <p:blipFill rotWithShape="1">
          <a:blip r:embed="rId4">
            <a:alphaModFix/>
          </a:blip>
          <a:srcRect b="17012" l="0" r="0" t="0"/>
          <a:stretch/>
        </p:blipFill>
        <p:spPr>
          <a:xfrm>
            <a:off x="420425" y="3905625"/>
            <a:ext cx="5904749" cy="2450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22"/>
          <p:cNvSpPr/>
          <p:nvPr/>
        </p:nvSpPr>
        <p:spPr>
          <a:xfrm>
            <a:off x="798275" y="1777950"/>
            <a:ext cx="10185300" cy="4565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2" name="Google Shape;342;p22"/>
          <p:cNvSpPr/>
          <p:nvPr/>
        </p:nvSpPr>
        <p:spPr>
          <a:xfrm>
            <a:off x="1159424" y="2045119"/>
            <a:ext cx="9255300" cy="10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u="none" cap="none" strike="noStrike">
                <a:solidFill>
                  <a:schemeClr val="dk1"/>
                </a:solidFill>
                <a:latin typeface="Helvetica Neue"/>
                <a:ea typeface="Helvetica Neue"/>
                <a:cs typeface="Helvetica Neue"/>
                <a:sym typeface="Helvetica Neue"/>
              </a:rPr>
              <a:t>Es un LLM grande basado en la arquitectura GPT-4</a:t>
            </a:r>
            <a:r>
              <a:rPr lang="en-US" sz="1600">
                <a:solidFill>
                  <a:schemeClr val="dk1"/>
                </a:solidFill>
                <a:latin typeface="Helvetica Neue"/>
                <a:ea typeface="Helvetica Neue"/>
                <a:cs typeface="Helvetica Neue"/>
                <a:sym typeface="Helvetica Neue"/>
              </a:rPr>
              <a:t>.</a:t>
            </a:r>
            <a:r>
              <a:rPr i="0" lang="en-US" sz="1600" u="none" cap="none" strike="noStrike">
                <a:solidFill>
                  <a:schemeClr val="dk1"/>
                </a:solidFill>
                <a:latin typeface="Helvetica Neue"/>
                <a:ea typeface="Helvetica Neue"/>
                <a:cs typeface="Helvetica Neue"/>
                <a:sym typeface="Helvetica Neue"/>
              </a:rPr>
              <a:t> Diseñado para ofrecer capacidades avanzadas de generación de texto, comprensión y análisis en una amplia gama de tareas.</a:t>
            </a:r>
            <a:endParaRPr i="0" sz="1600" u="none" cap="none" strike="noStrike">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sp>
        <p:nvSpPr>
          <p:cNvPr id="343" name="Google Shape;343;p22"/>
          <p:cNvSpPr txBox="1"/>
          <p:nvPr/>
        </p:nvSpPr>
        <p:spPr>
          <a:xfrm>
            <a:off x="1532660" y="3072635"/>
            <a:ext cx="4509000" cy="3102600"/>
          </a:xfrm>
          <a:prstGeom prst="rect">
            <a:avLst/>
          </a:prstGeom>
          <a:noFill/>
          <a:ln>
            <a:noFill/>
          </a:ln>
        </p:spPr>
        <p:txBody>
          <a:bodyPr anchorCtr="0" anchor="t" bIns="45700" lIns="91425" spcFirstLastPara="1" rIns="91425" wrap="square" tIns="45700">
            <a:normAutofit lnSpcReduction="10000"/>
          </a:bodyPr>
          <a:lstStyle/>
          <a:p>
            <a:pPr indent="-143256" lvl="0" marL="187452" marR="0" rtl="0" algn="l">
              <a:lnSpc>
                <a:spcPct val="90000"/>
              </a:lnSpc>
              <a:spcBef>
                <a:spcPts val="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Tamaño del Modelo</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Muy grande, con miles de millones de parámetros.</a:t>
            </a:r>
            <a:endParaRPr i="0" sz="1600" u="none" cap="none" strike="noStrike">
              <a:solidFill>
                <a:schemeClr val="dk1"/>
              </a:solidFill>
              <a:latin typeface="Helvetica Neue"/>
              <a:ea typeface="Helvetica Neue"/>
              <a:cs typeface="Helvetica Neue"/>
              <a:sym typeface="Helvetica Neue"/>
            </a:endParaRPr>
          </a:p>
          <a:p>
            <a:pPr indent="0" lvl="0" marL="914400" marR="0" rtl="0" algn="l">
              <a:lnSpc>
                <a:spcPct val="90000"/>
              </a:lnSpc>
              <a:spcBef>
                <a:spcPts val="410"/>
              </a:spcBef>
              <a:spcAft>
                <a:spcPts val="0"/>
              </a:spcAft>
              <a:buNone/>
            </a:pPr>
            <a:r>
              <a:t/>
            </a:r>
            <a:endParaRPr sz="1600">
              <a:solidFill>
                <a:schemeClr val="dk1"/>
              </a:solidFill>
              <a:latin typeface="Helvetica Neue"/>
              <a:ea typeface="Helvetica Neue"/>
              <a:cs typeface="Helvetica Neue"/>
              <a:sym typeface="Helvetica Neue"/>
            </a:endParaRPr>
          </a:p>
          <a:p>
            <a:pPr indent="-143256" lvl="0" marL="187452" marR="0" rtl="0" algn="l">
              <a:lnSpc>
                <a:spcPct val="90000"/>
              </a:lnSpc>
              <a:spcBef>
                <a:spcPts val="82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Calidad de Salida</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Alta calidad de generación de texto, complejos y coherentes.</a:t>
            </a:r>
            <a:endParaRPr i="0" sz="1600" u="none" cap="none" strike="noStrike">
              <a:solidFill>
                <a:schemeClr val="dk1"/>
              </a:solidFill>
              <a:latin typeface="Helvetica Neue"/>
              <a:ea typeface="Helvetica Neue"/>
              <a:cs typeface="Helvetica Neue"/>
              <a:sym typeface="Helvetica Neue"/>
            </a:endParaRPr>
          </a:p>
          <a:p>
            <a:pPr indent="0" lvl="0" marL="914400" marR="0" rtl="0" algn="l">
              <a:lnSpc>
                <a:spcPct val="90000"/>
              </a:lnSpc>
              <a:spcBef>
                <a:spcPts val="410"/>
              </a:spcBef>
              <a:spcAft>
                <a:spcPts val="0"/>
              </a:spcAft>
              <a:buNone/>
            </a:pPr>
            <a:r>
              <a:t/>
            </a:r>
            <a:endParaRPr sz="1600">
              <a:solidFill>
                <a:schemeClr val="dk1"/>
              </a:solidFill>
              <a:latin typeface="Helvetica Neue"/>
              <a:ea typeface="Helvetica Neue"/>
              <a:cs typeface="Helvetica Neue"/>
              <a:sym typeface="Helvetica Neue"/>
            </a:endParaRPr>
          </a:p>
          <a:p>
            <a:pPr indent="-143256" lvl="0" marL="187452" marR="0" rtl="0" algn="l">
              <a:lnSpc>
                <a:spcPct val="90000"/>
              </a:lnSpc>
              <a:spcBef>
                <a:spcPts val="82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Velocidad</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Menor velocidad en comparación con versiones más pequeñas.</a:t>
            </a:r>
            <a:endParaRPr sz="1600">
              <a:latin typeface="Helvetica Neue"/>
              <a:ea typeface="Helvetica Neue"/>
              <a:cs typeface="Helvetica Neue"/>
              <a:sym typeface="Helvetica Neue"/>
            </a:endParaRPr>
          </a:p>
          <a:p>
            <a:pPr indent="-76200" lvl="1" marL="685800" marR="0" rtl="0" algn="l">
              <a:lnSpc>
                <a:spcPct val="90000"/>
              </a:lnSpc>
              <a:spcBef>
                <a:spcPts val="500"/>
              </a:spcBef>
              <a:spcAft>
                <a:spcPts val="0"/>
              </a:spcAft>
              <a:buClr>
                <a:schemeClr val="dk1"/>
              </a:buClr>
              <a:buSzPts val="2400"/>
              <a:buFont typeface="Arial"/>
              <a:buNone/>
            </a:pPr>
            <a:r>
              <a:t/>
            </a:r>
            <a:endParaRPr i="0" sz="1600" u="none" cap="none" strike="noStrike">
              <a:solidFill>
                <a:schemeClr val="dk1"/>
              </a:solidFill>
              <a:latin typeface="Helvetica Neue"/>
              <a:ea typeface="Helvetica Neue"/>
              <a:cs typeface="Helvetica Neue"/>
              <a:sym typeface="Helvetica Neue"/>
            </a:endParaRPr>
          </a:p>
        </p:txBody>
      </p:sp>
      <p:sp>
        <p:nvSpPr>
          <p:cNvPr id="344" name="Google Shape;344;p22"/>
          <p:cNvSpPr txBox="1"/>
          <p:nvPr/>
        </p:nvSpPr>
        <p:spPr>
          <a:xfrm>
            <a:off x="6174332" y="3072635"/>
            <a:ext cx="4509000" cy="3102600"/>
          </a:xfrm>
          <a:prstGeom prst="rect">
            <a:avLst/>
          </a:prstGeom>
          <a:noFill/>
          <a:ln>
            <a:noFill/>
          </a:ln>
        </p:spPr>
        <p:txBody>
          <a:bodyPr anchorCtr="0" anchor="t" bIns="45700" lIns="91425" spcFirstLastPara="1" rIns="91425" wrap="square" tIns="45700">
            <a:normAutofit/>
          </a:bodyPr>
          <a:lstStyle/>
          <a:p>
            <a:pPr indent="-143256" lvl="0" marL="187452" marR="0" rtl="0" algn="l">
              <a:lnSpc>
                <a:spcPct val="90000"/>
              </a:lnSpc>
              <a:spcBef>
                <a:spcPts val="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Aplicaciones Comunes</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Análisis de documentos complejos.</a:t>
            </a:r>
            <a:endParaRPr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Generación de informes detallados.</a:t>
            </a:r>
            <a:endParaRPr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Chatbots avanzados.</a:t>
            </a:r>
            <a:endParaRPr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Generación de contenido creativo.</a:t>
            </a:r>
            <a:endParaRPr i="0" sz="1600" u="none" cap="none" strike="noStrike">
              <a:solidFill>
                <a:schemeClr val="dk1"/>
              </a:solidFill>
              <a:latin typeface="Helvetica Neue"/>
              <a:ea typeface="Helvetica Neue"/>
              <a:cs typeface="Helvetica Neue"/>
              <a:sym typeface="Helvetica Neue"/>
            </a:endParaRPr>
          </a:p>
        </p:txBody>
      </p:sp>
      <p:cxnSp>
        <p:nvCxnSpPr>
          <p:cNvPr id="345" name="Google Shape;345;p22"/>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46" name="Google Shape;346;p22"/>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47" name="Google Shape;347;p22"/>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48" name="Google Shape;348;p22"/>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49" name="Google Shape;349;p22"/>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8</a:t>
            </a:r>
            <a:endParaRPr sz="800">
              <a:solidFill>
                <a:schemeClr val="dk1"/>
              </a:solidFill>
            </a:endParaRPr>
          </a:p>
        </p:txBody>
      </p:sp>
      <p:sp>
        <p:nvSpPr>
          <p:cNvPr id="350" name="Google Shape;350;p22"/>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51" name="Google Shape;351;p22"/>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Modelo GPT-4o</a:t>
            </a:r>
            <a:endParaRPr b="1" sz="5000">
              <a:latin typeface="Helvetica Neue"/>
              <a:ea typeface="Helvetica Neue"/>
              <a:cs typeface="Helvetica Neue"/>
              <a:sym typeface="Helvetica Neue"/>
            </a:endParaRPr>
          </a:p>
        </p:txBody>
      </p:sp>
      <p:pic>
        <p:nvPicPr>
          <p:cNvPr id="352" name="Google Shape;352;p22"/>
          <p:cNvPicPr preferRelativeResize="0"/>
          <p:nvPr/>
        </p:nvPicPr>
        <p:blipFill>
          <a:blip r:embed="rId3">
            <a:alphaModFix/>
          </a:blip>
          <a:stretch>
            <a:fillRect/>
          </a:stretch>
        </p:blipFill>
        <p:spPr>
          <a:xfrm>
            <a:off x="5673758" y="1262847"/>
            <a:ext cx="302375" cy="22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23"/>
          <p:cNvSpPr/>
          <p:nvPr/>
        </p:nvSpPr>
        <p:spPr>
          <a:xfrm>
            <a:off x="798275" y="1777950"/>
            <a:ext cx="10185300" cy="4565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8" name="Google Shape;358;p23"/>
          <p:cNvSpPr/>
          <p:nvPr/>
        </p:nvSpPr>
        <p:spPr>
          <a:xfrm>
            <a:off x="1150997" y="2021366"/>
            <a:ext cx="9968700" cy="10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u="none" cap="none" strike="noStrike">
                <a:solidFill>
                  <a:schemeClr val="dk1"/>
                </a:solidFill>
                <a:latin typeface="Helvetica Neue"/>
                <a:ea typeface="Helvetica Neue"/>
                <a:cs typeface="Helvetica Neue"/>
                <a:sym typeface="Helvetica Neue"/>
              </a:rPr>
              <a:t>GPT-4o-mini es una versión reducida del modelo GPT-4o, diseñada para ofrecer muchas de las capacidades del modelo completo, pero optimizada para entornos con limitaciones de recursos. </a:t>
            </a:r>
            <a:endParaRPr sz="1600">
              <a:latin typeface="Helvetica Neue"/>
              <a:ea typeface="Helvetica Neue"/>
              <a:cs typeface="Helvetica Neue"/>
              <a:sym typeface="Helvetica Neue"/>
            </a:endParaRPr>
          </a:p>
        </p:txBody>
      </p:sp>
      <p:sp>
        <p:nvSpPr>
          <p:cNvPr id="359" name="Google Shape;359;p23"/>
          <p:cNvSpPr txBox="1"/>
          <p:nvPr/>
        </p:nvSpPr>
        <p:spPr>
          <a:xfrm>
            <a:off x="1288120" y="3013252"/>
            <a:ext cx="4509000" cy="3102600"/>
          </a:xfrm>
          <a:prstGeom prst="rect">
            <a:avLst/>
          </a:prstGeom>
          <a:noFill/>
          <a:ln>
            <a:noFill/>
          </a:ln>
        </p:spPr>
        <p:txBody>
          <a:bodyPr anchorCtr="0" anchor="t" bIns="45700" lIns="91425" spcFirstLastPara="1" rIns="91425" wrap="square" tIns="45700">
            <a:normAutofit/>
          </a:bodyPr>
          <a:lstStyle/>
          <a:p>
            <a:pPr indent="-143256" lvl="0" marL="187452" marR="0" rtl="0" algn="l">
              <a:lnSpc>
                <a:spcPct val="90000"/>
              </a:lnSpc>
              <a:spcBef>
                <a:spcPts val="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Tamaño del Modelo</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Menor que GPT-4o, con menos parámetros.</a:t>
            </a:r>
            <a:endParaRPr sz="1600">
              <a:latin typeface="Helvetica Neue"/>
              <a:ea typeface="Helvetica Neue"/>
              <a:cs typeface="Helvetica Neue"/>
              <a:sym typeface="Helvetica Neue"/>
            </a:endParaRPr>
          </a:p>
          <a:p>
            <a:pPr indent="-143256" lvl="0" marL="187452" marR="0" rtl="0" algn="l">
              <a:lnSpc>
                <a:spcPct val="90000"/>
              </a:lnSpc>
              <a:spcBef>
                <a:spcPts val="82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Calidad de Salida</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Buena calidad, aunque puede no ser detallada o coherente en contexto extremadamente complejos.</a:t>
            </a:r>
            <a:endParaRPr sz="1600">
              <a:latin typeface="Helvetica Neue"/>
              <a:ea typeface="Helvetica Neue"/>
              <a:cs typeface="Helvetica Neue"/>
              <a:sym typeface="Helvetica Neue"/>
            </a:endParaRPr>
          </a:p>
          <a:p>
            <a:pPr indent="-143256" lvl="0" marL="187452" marR="0" rtl="0" algn="l">
              <a:lnSpc>
                <a:spcPct val="90000"/>
              </a:lnSpc>
              <a:spcBef>
                <a:spcPts val="82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Velocidad</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Mayor velocidad de respuesta en comparación con GPT-4o.</a:t>
            </a:r>
            <a:endParaRPr sz="1600">
              <a:latin typeface="Helvetica Neue"/>
              <a:ea typeface="Helvetica Neue"/>
              <a:cs typeface="Helvetica Neue"/>
              <a:sym typeface="Helvetica Neue"/>
            </a:endParaRPr>
          </a:p>
          <a:p>
            <a:pPr indent="-76200" lvl="1" marL="685800" marR="0" rtl="0" algn="l">
              <a:lnSpc>
                <a:spcPct val="90000"/>
              </a:lnSpc>
              <a:spcBef>
                <a:spcPts val="500"/>
              </a:spcBef>
              <a:spcAft>
                <a:spcPts val="0"/>
              </a:spcAft>
              <a:buClr>
                <a:schemeClr val="dk1"/>
              </a:buClr>
              <a:buSzPts val="2400"/>
              <a:buFont typeface="Arial"/>
              <a:buNone/>
            </a:pPr>
            <a:r>
              <a:t/>
            </a:r>
            <a:endParaRPr i="0" sz="1600" u="none" cap="none" strike="noStrike">
              <a:solidFill>
                <a:schemeClr val="dk1"/>
              </a:solidFill>
              <a:latin typeface="Helvetica Neue"/>
              <a:ea typeface="Helvetica Neue"/>
              <a:cs typeface="Helvetica Neue"/>
              <a:sym typeface="Helvetica Neue"/>
            </a:endParaRPr>
          </a:p>
        </p:txBody>
      </p:sp>
      <p:sp>
        <p:nvSpPr>
          <p:cNvPr id="360" name="Google Shape;360;p23"/>
          <p:cNvSpPr txBox="1"/>
          <p:nvPr/>
        </p:nvSpPr>
        <p:spPr>
          <a:xfrm>
            <a:off x="5917066" y="2915126"/>
            <a:ext cx="4509000" cy="3102600"/>
          </a:xfrm>
          <a:prstGeom prst="rect">
            <a:avLst/>
          </a:prstGeom>
          <a:noFill/>
          <a:ln>
            <a:noFill/>
          </a:ln>
        </p:spPr>
        <p:txBody>
          <a:bodyPr anchorCtr="0" anchor="t" bIns="45700" lIns="91425" spcFirstLastPara="1" rIns="91425" wrap="square" tIns="45700">
            <a:normAutofit/>
          </a:bodyPr>
          <a:lstStyle/>
          <a:p>
            <a:pPr indent="-143256" lvl="0" marL="187452" marR="0" rtl="0" algn="l">
              <a:lnSpc>
                <a:spcPct val="90000"/>
              </a:lnSpc>
              <a:spcBef>
                <a:spcPts val="0"/>
              </a:spcBef>
              <a:spcAft>
                <a:spcPts val="0"/>
              </a:spcAft>
              <a:buClr>
                <a:schemeClr val="dk1"/>
              </a:buClr>
              <a:buSzPts val="1600"/>
              <a:buFont typeface="Helvetica Neue"/>
              <a:buChar char="•"/>
            </a:pPr>
            <a:r>
              <a:rPr b="1" i="0" lang="en-US" sz="1600" u="none" cap="none" strike="noStrike">
                <a:solidFill>
                  <a:schemeClr val="dk1"/>
                </a:solidFill>
                <a:latin typeface="Helvetica Neue"/>
                <a:ea typeface="Helvetica Neue"/>
                <a:cs typeface="Helvetica Neue"/>
                <a:sym typeface="Helvetica Neue"/>
              </a:rPr>
              <a:t>Aplicaciones Comunes</a:t>
            </a:r>
            <a:endParaRPr b="1"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Chatbots estándar.</a:t>
            </a:r>
            <a:endParaRPr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Asistentes virtuales.</a:t>
            </a:r>
            <a:endParaRPr sz="1600">
              <a:latin typeface="Helvetica Neue"/>
              <a:ea typeface="Helvetica Neue"/>
              <a:cs typeface="Helvetica Neue"/>
              <a:sym typeface="Helvetica Neue"/>
            </a:endParaRPr>
          </a:p>
          <a:p>
            <a:pPr indent="-164083" lvl="1" marL="562356" marR="0" rtl="0" algn="l">
              <a:lnSpc>
                <a:spcPct val="90000"/>
              </a:lnSpc>
              <a:spcBef>
                <a:spcPts val="410"/>
              </a:spcBef>
              <a:spcAft>
                <a:spcPts val="0"/>
              </a:spcAft>
              <a:buClr>
                <a:schemeClr val="dk1"/>
              </a:buClr>
              <a:buSzPts val="1600"/>
              <a:buFont typeface="Helvetica Neue"/>
              <a:buChar char="•"/>
            </a:pPr>
            <a:r>
              <a:rPr i="0" lang="en-US" sz="1600" u="none" cap="none" strike="noStrike">
                <a:solidFill>
                  <a:schemeClr val="dk1"/>
                </a:solidFill>
                <a:latin typeface="Helvetica Neue"/>
                <a:ea typeface="Helvetica Neue"/>
                <a:cs typeface="Helvetica Neue"/>
                <a:sym typeface="Helvetica Neue"/>
              </a:rPr>
              <a:t>Generación de traducciones y resúmenes.</a:t>
            </a:r>
            <a:endParaRPr i="0" sz="1600" u="none" cap="none" strike="noStrike">
              <a:solidFill>
                <a:schemeClr val="dk1"/>
              </a:solidFill>
              <a:latin typeface="Helvetica Neue"/>
              <a:ea typeface="Helvetica Neue"/>
              <a:cs typeface="Helvetica Neue"/>
              <a:sym typeface="Helvetica Neue"/>
            </a:endParaRPr>
          </a:p>
        </p:txBody>
      </p:sp>
      <p:cxnSp>
        <p:nvCxnSpPr>
          <p:cNvPr id="361" name="Google Shape;361;p23"/>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62" name="Google Shape;362;p23"/>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63" name="Google Shape;363;p23"/>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64" name="Google Shape;364;p23"/>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65" name="Google Shape;365;p23"/>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9</a:t>
            </a:r>
            <a:endParaRPr sz="800">
              <a:solidFill>
                <a:schemeClr val="dk1"/>
              </a:solidFill>
            </a:endParaRPr>
          </a:p>
        </p:txBody>
      </p:sp>
      <p:sp>
        <p:nvSpPr>
          <p:cNvPr id="366" name="Google Shape;366;p23"/>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67" name="Google Shape;367;p23"/>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Modelo GPT-4o-mini</a:t>
            </a:r>
            <a:endParaRPr b="1" sz="5000">
              <a:latin typeface="Helvetica Neue"/>
              <a:ea typeface="Helvetica Neue"/>
              <a:cs typeface="Helvetica Neue"/>
              <a:sym typeface="Helvetica Neue"/>
            </a:endParaRPr>
          </a:p>
        </p:txBody>
      </p:sp>
      <p:pic>
        <p:nvPicPr>
          <p:cNvPr id="368" name="Google Shape;368;p23"/>
          <p:cNvPicPr preferRelativeResize="0"/>
          <p:nvPr/>
        </p:nvPicPr>
        <p:blipFill>
          <a:blip r:embed="rId3">
            <a:alphaModFix/>
          </a:blip>
          <a:stretch>
            <a:fillRect/>
          </a:stretch>
        </p:blipFill>
        <p:spPr>
          <a:xfrm>
            <a:off x="7197758" y="1262847"/>
            <a:ext cx="302375" cy="22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24"/>
          <p:cNvSpPr/>
          <p:nvPr/>
        </p:nvSpPr>
        <p:spPr>
          <a:xfrm>
            <a:off x="798275" y="1777950"/>
            <a:ext cx="10185300" cy="4565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4" name="Google Shape;374;p24"/>
          <p:cNvSpPr txBox="1"/>
          <p:nvPr>
            <p:ph idx="1" type="body"/>
          </p:nvPr>
        </p:nvSpPr>
        <p:spPr>
          <a:xfrm>
            <a:off x="838200" y="1899100"/>
            <a:ext cx="9970800" cy="3644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latin typeface="Helvetica Neue"/>
                <a:ea typeface="Helvetica Neue"/>
                <a:cs typeface="Helvetica Neue"/>
                <a:sym typeface="Helvetica Neue"/>
              </a:rPr>
              <a:t>3 Factores influyen en el costo de uso de la API</a:t>
            </a:r>
            <a:endParaRPr b="1" sz="1600">
              <a:latin typeface="Helvetica Neue"/>
              <a:ea typeface="Helvetica Neue"/>
              <a:cs typeface="Helvetica Neue"/>
              <a:sym typeface="Helvetica Neue"/>
            </a:endParaRPr>
          </a:p>
          <a:p>
            <a:pPr indent="0" lvl="0" marL="228600" rtl="0" algn="l">
              <a:lnSpc>
                <a:spcPct val="115000"/>
              </a:lnSpc>
              <a:spcBef>
                <a:spcPts val="0"/>
              </a:spcBef>
              <a:spcAft>
                <a:spcPts val="0"/>
              </a:spcAft>
              <a:buNone/>
            </a:pPr>
            <a:r>
              <a:t/>
            </a:r>
            <a:endParaRPr b="1" sz="1600">
              <a:latin typeface="Helvetica Neue"/>
              <a:ea typeface="Helvetica Neue"/>
              <a:cs typeface="Helvetica Neue"/>
              <a:sym typeface="Helvetica Neue"/>
            </a:endParaRPr>
          </a:p>
          <a:p>
            <a:pPr indent="-177800" lvl="1" marL="685800" rtl="0" algn="l">
              <a:lnSpc>
                <a:spcPct val="115000"/>
              </a:lnSpc>
              <a:spcBef>
                <a:spcPts val="500"/>
              </a:spcBef>
              <a:spcAft>
                <a:spcPts val="0"/>
              </a:spcAft>
              <a:buClr>
                <a:schemeClr val="dk1"/>
              </a:buClr>
              <a:buSzPts val="1600"/>
              <a:buFont typeface="Helvetica Neue"/>
              <a:buChar char="•"/>
            </a:pPr>
            <a:r>
              <a:rPr b="1" lang="en-US" sz="1600">
                <a:latin typeface="Helvetica Neue"/>
                <a:ea typeface="Helvetica Neue"/>
                <a:cs typeface="Helvetica Neue"/>
                <a:sym typeface="Helvetica Neue"/>
              </a:rPr>
              <a:t>Modelo Utilizado</a:t>
            </a:r>
            <a:endParaRPr b="1" sz="1600">
              <a:latin typeface="Helvetica Neue"/>
              <a:ea typeface="Helvetica Neue"/>
              <a:cs typeface="Helvetica Neue"/>
              <a:sym typeface="Helvetica Neue"/>
            </a:endParaRPr>
          </a:p>
          <a:p>
            <a:pPr indent="-203200" lvl="2" marL="1143000" rtl="0" algn="l">
              <a:lnSpc>
                <a:spcPct val="115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Diferentes modelos tienen costos distintos. Los modelos más avanzados, cómo GPT-4, son más caros que los modelos más pequeños cómo Text-Ada-001.</a:t>
            </a:r>
            <a:endParaRPr sz="1600">
              <a:latin typeface="Helvetica Neue"/>
              <a:ea typeface="Helvetica Neue"/>
              <a:cs typeface="Helvetica Neue"/>
              <a:sym typeface="Helvetica Neue"/>
            </a:endParaRPr>
          </a:p>
          <a:p>
            <a:pPr indent="0" lvl="0" marL="1143000" rtl="0" algn="l">
              <a:lnSpc>
                <a:spcPct val="115000"/>
              </a:lnSpc>
              <a:spcBef>
                <a:spcPts val="500"/>
              </a:spcBef>
              <a:spcAft>
                <a:spcPts val="0"/>
              </a:spcAft>
              <a:buNone/>
            </a:pPr>
            <a:r>
              <a:t/>
            </a:r>
            <a:endParaRPr sz="1600">
              <a:latin typeface="Helvetica Neue"/>
              <a:ea typeface="Helvetica Neue"/>
              <a:cs typeface="Helvetica Neue"/>
              <a:sym typeface="Helvetica Neue"/>
            </a:endParaRPr>
          </a:p>
          <a:p>
            <a:pPr indent="-177800" lvl="1" marL="685800" rtl="0" algn="l">
              <a:lnSpc>
                <a:spcPct val="115000"/>
              </a:lnSpc>
              <a:spcBef>
                <a:spcPts val="500"/>
              </a:spcBef>
              <a:spcAft>
                <a:spcPts val="0"/>
              </a:spcAft>
              <a:buClr>
                <a:schemeClr val="dk1"/>
              </a:buClr>
              <a:buSzPts val="1600"/>
              <a:buFont typeface="Helvetica Neue"/>
              <a:buChar char="•"/>
            </a:pPr>
            <a:r>
              <a:rPr b="1" lang="en-US" sz="1600">
                <a:latin typeface="Helvetica Neue"/>
                <a:ea typeface="Helvetica Neue"/>
                <a:cs typeface="Helvetica Neue"/>
                <a:sym typeface="Helvetica Neue"/>
              </a:rPr>
              <a:t>Cantidad de Tokens</a:t>
            </a:r>
            <a:endParaRPr b="1" sz="1600">
              <a:latin typeface="Helvetica Neue"/>
              <a:ea typeface="Helvetica Neue"/>
              <a:cs typeface="Helvetica Neue"/>
              <a:sym typeface="Helvetica Neue"/>
            </a:endParaRPr>
          </a:p>
          <a:p>
            <a:pPr indent="-203200" lvl="2" marL="1143000" rtl="0" algn="l">
              <a:lnSpc>
                <a:spcPct val="115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El costo siempre se basa en la cantidad de tokens procesados en cada solicitud. Se cobran los enviados en el request y también los recibidos en el response. Pero ambos tienen diferentes costos.</a:t>
            </a:r>
            <a:endParaRPr sz="1600">
              <a:latin typeface="Helvetica Neue"/>
              <a:ea typeface="Helvetica Neue"/>
              <a:cs typeface="Helvetica Neue"/>
              <a:sym typeface="Helvetica Neue"/>
            </a:endParaRPr>
          </a:p>
          <a:p>
            <a:pPr indent="0" lvl="0" marL="1143000" rtl="0" algn="l">
              <a:lnSpc>
                <a:spcPct val="115000"/>
              </a:lnSpc>
              <a:spcBef>
                <a:spcPts val="500"/>
              </a:spcBef>
              <a:spcAft>
                <a:spcPts val="0"/>
              </a:spcAft>
              <a:buNone/>
            </a:pPr>
            <a:r>
              <a:t/>
            </a:r>
            <a:endParaRPr sz="1600">
              <a:latin typeface="Helvetica Neue"/>
              <a:ea typeface="Helvetica Neue"/>
              <a:cs typeface="Helvetica Neue"/>
              <a:sym typeface="Helvetica Neue"/>
            </a:endParaRPr>
          </a:p>
          <a:p>
            <a:pPr indent="-177800" lvl="1" marL="685800" rtl="0" algn="l">
              <a:lnSpc>
                <a:spcPct val="115000"/>
              </a:lnSpc>
              <a:spcBef>
                <a:spcPts val="500"/>
              </a:spcBef>
              <a:spcAft>
                <a:spcPts val="0"/>
              </a:spcAft>
              <a:buClr>
                <a:schemeClr val="dk1"/>
              </a:buClr>
              <a:buSzPts val="1600"/>
              <a:buFont typeface="Helvetica Neue"/>
              <a:buChar char="•"/>
            </a:pPr>
            <a:r>
              <a:rPr b="1" lang="en-US" sz="1600">
                <a:latin typeface="Helvetica Neue"/>
                <a:ea typeface="Helvetica Neue"/>
                <a:cs typeface="Helvetica Neue"/>
                <a:sym typeface="Helvetica Neue"/>
              </a:rPr>
              <a:t>Nivel de Servicio Contratado (Tiers)</a:t>
            </a:r>
            <a:endParaRPr b="1" sz="1600">
              <a:latin typeface="Helvetica Neue"/>
              <a:ea typeface="Helvetica Neue"/>
              <a:cs typeface="Helvetica Neue"/>
              <a:sym typeface="Helvetica Neue"/>
            </a:endParaRPr>
          </a:p>
          <a:p>
            <a:pPr indent="-203200" lvl="2" marL="1143000" rtl="0" algn="l">
              <a:lnSpc>
                <a:spcPct val="115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OpenAI ofrece diferentes niveles de servicio (Tiers) que afectan el acceso y el costo de la API.</a:t>
            </a:r>
            <a:endParaRPr sz="1600">
              <a:latin typeface="Helvetica Neue"/>
              <a:ea typeface="Helvetica Neue"/>
              <a:cs typeface="Helvetica Neue"/>
              <a:sym typeface="Helvetica Neue"/>
            </a:endParaRPr>
          </a:p>
        </p:txBody>
      </p:sp>
      <p:cxnSp>
        <p:nvCxnSpPr>
          <p:cNvPr id="375" name="Google Shape;375;p24"/>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76" name="Google Shape;376;p24"/>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77" name="Google Shape;377;p24"/>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78" name="Google Shape;378;p24"/>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79" name="Google Shape;379;p24"/>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12</a:t>
            </a:r>
            <a:endParaRPr sz="800">
              <a:solidFill>
                <a:schemeClr val="dk1"/>
              </a:solidFill>
            </a:endParaRPr>
          </a:p>
        </p:txBody>
      </p:sp>
      <p:sp>
        <p:nvSpPr>
          <p:cNvPr id="380" name="Google Shape;380;p24"/>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81" name="Google Shape;381;p24"/>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Costos</a:t>
            </a:r>
            <a:endParaRPr b="1" sz="5000">
              <a:latin typeface="Helvetica Neue"/>
              <a:ea typeface="Helvetica Neue"/>
              <a:cs typeface="Helvetica Neue"/>
              <a:sym typeface="Helvetica Neue"/>
            </a:endParaRPr>
          </a:p>
        </p:txBody>
      </p:sp>
      <p:pic>
        <p:nvPicPr>
          <p:cNvPr id="382" name="Google Shape;382;p24"/>
          <p:cNvPicPr preferRelativeResize="0"/>
          <p:nvPr/>
        </p:nvPicPr>
        <p:blipFill>
          <a:blip r:embed="rId3">
            <a:alphaModFix/>
          </a:blip>
          <a:stretch>
            <a:fillRect/>
          </a:stretch>
        </p:blipFill>
        <p:spPr>
          <a:xfrm>
            <a:off x="3159158" y="1262847"/>
            <a:ext cx="302375" cy="223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graphicFrame>
        <p:nvGraphicFramePr>
          <p:cNvPr id="387" name="Google Shape;387;p25"/>
          <p:cNvGraphicFramePr/>
          <p:nvPr/>
        </p:nvGraphicFramePr>
        <p:xfrm>
          <a:off x="1150999" y="2774467"/>
          <a:ext cx="3000000" cy="3000000"/>
        </p:xfrm>
        <a:graphic>
          <a:graphicData uri="http://schemas.openxmlformats.org/drawingml/2006/table">
            <a:tbl>
              <a:tblPr bandRow="1" firstRow="1">
                <a:noFill/>
                <a:tableStyleId>{2E92611B-D393-498E-800E-17EBA5E37ABC}</a:tableStyleId>
              </a:tblPr>
              <a:tblGrid>
                <a:gridCol w="1752275"/>
                <a:gridCol w="1984350"/>
                <a:gridCol w="2675850"/>
                <a:gridCol w="3198850"/>
              </a:tblGrid>
              <a:tr h="641975">
                <a:tc>
                  <a:txBody>
                    <a:bodyPr/>
                    <a:lstStyle/>
                    <a:p>
                      <a:pPr indent="0" lvl="0" marL="0" marR="0" rtl="0" algn="l">
                        <a:spcBef>
                          <a:spcPts val="0"/>
                        </a:spcBef>
                        <a:spcAft>
                          <a:spcPts val="0"/>
                        </a:spcAft>
                        <a:buNone/>
                      </a:pPr>
                      <a:r>
                        <a:rPr lang="en-US" sz="1800" u="none" cap="none" strike="noStrike"/>
                        <a:t>Modelo</a:t>
                      </a:r>
                      <a:endParaRPr/>
                    </a:p>
                  </a:txBody>
                  <a:tcPr marT="45725" marB="45725" marR="91450" marL="91450"/>
                </a:tc>
                <a:tc>
                  <a:txBody>
                    <a:bodyPr/>
                    <a:lstStyle/>
                    <a:p>
                      <a:pPr indent="0" lvl="0" marL="0" marR="0" rtl="0" algn="l">
                        <a:spcBef>
                          <a:spcPts val="0"/>
                        </a:spcBef>
                        <a:spcAft>
                          <a:spcPts val="0"/>
                        </a:spcAft>
                        <a:buNone/>
                      </a:pPr>
                      <a:r>
                        <a:rPr lang="en-US" sz="1800"/>
                        <a:t>Fecha de datos más reciente</a:t>
                      </a:r>
                      <a:endParaRPr/>
                    </a:p>
                  </a:txBody>
                  <a:tcPr marT="45725" marB="45725" marR="91450" marL="91450"/>
                </a:tc>
                <a:tc>
                  <a:txBody>
                    <a:bodyPr/>
                    <a:lstStyle/>
                    <a:p>
                      <a:pPr indent="0" lvl="0" marL="0" marR="0" rtl="0" algn="l">
                        <a:spcBef>
                          <a:spcPts val="0"/>
                        </a:spcBef>
                        <a:spcAft>
                          <a:spcPts val="0"/>
                        </a:spcAft>
                        <a:buNone/>
                      </a:pPr>
                      <a:r>
                        <a:rPr lang="en-US" sz="1800"/>
                        <a:t>Costo Input/Millón de Tokens</a:t>
                      </a:r>
                      <a:endParaRPr/>
                    </a:p>
                  </a:txBody>
                  <a:tcPr marT="45725" marB="45725" marR="91450" marL="91450"/>
                </a:tc>
                <a:tc>
                  <a:txBody>
                    <a:bodyPr/>
                    <a:lstStyle/>
                    <a:p>
                      <a:pPr indent="0" lvl="0" marL="0" marR="0" rtl="0" algn="l">
                        <a:spcBef>
                          <a:spcPts val="0"/>
                        </a:spcBef>
                        <a:spcAft>
                          <a:spcPts val="0"/>
                        </a:spcAft>
                        <a:buNone/>
                      </a:pPr>
                      <a:r>
                        <a:rPr lang="en-US" sz="1800"/>
                        <a:t>Costo Output / Millón de Tokens</a:t>
                      </a:r>
                      <a:endParaRPr/>
                    </a:p>
                  </a:txBody>
                  <a:tcPr marT="45725" marB="45725" marR="91450" marL="91450"/>
                </a:tc>
              </a:tr>
              <a:tr h="415550">
                <a:tc>
                  <a:txBody>
                    <a:bodyPr/>
                    <a:lstStyle/>
                    <a:p>
                      <a:pPr indent="0" lvl="0" marL="0" marR="0" rtl="0" algn="l">
                        <a:spcBef>
                          <a:spcPts val="0"/>
                        </a:spcBef>
                        <a:spcAft>
                          <a:spcPts val="0"/>
                        </a:spcAft>
                        <a:buNone/>
                      </a:pPr>
                      <a:r>
                        <a:rPr lang="en-US" sz="1800"/>
                        <a:t>GPT-4o</a:t>
                      </a:r>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Octubre 2023</a:t>
                      </a:r>
                      <a:endParaRPr/>
                    </a:p>
                  </a:txBody>
                  <a:tcPr marT="45725" marB="45725" marR="91450" marL="91450"/>
                </a:tc>
                <a:tc>
                  <a:txBody>
                    <a:bodyPr/>
                    <a:lstStyle/>
                    <a:p>
                      <a:pPr indent="0" lvl="0" marL="0" marR="0" rtl="0" algn="l">
                        <a:spcBef>
                          <a:spcPts val="0"/>
                        </a:spcBef>
                        <a:spcAft>
                          <a:spcPts val="0"/>
                        </a:spcAft>
                        <a:buNone/>
                      </a:pPr>
                      <a:r>
                        <a:rPr lang="en-US" sz="1800"/>
                        <a:t>5 USD</a:t>
                      </a:r>
                      <a:endParaRPr/>
                    </a:p>
                  </a:txBody>
                  <a:tcPr marT="45725" marB="45725" marR="91450" marL="91450"/>
                </a:tc>
                <a:tc>
                  <a:txBody>
                    <a:bodyPr/>
                    <a:lstStyle/>
                    <a:p>
                      <a:pPr indent="0" lvl="0" marL="0" marR="0" rtl="0" algn="l">
                        <a:spcBef>
                          <a:spcPts val="0"/>
                        </a:spcBef>
                        <a:spcAft>
                          <a:spcPts val="0"/>
                        </a:spcAft>
                        <a:buNone/>
                      </a:pPr>
                      <a:r>
                        <a:rPr lang="en-US" sz="1800"/>
                        <a:t>10 USD</a:t>
                      </a:r>
                      <a:endParaRPr/>
                    </a:p>
                  </a:txBody>
                  <a:tcPr marT="45725" marB="45725" marR="91450" marL="91450"/>
                </a:tc>
              </a:tr>
              <a:tr h="406575">
                <a:tc>
                  <a:txBody>
                    <a:bodyPr/>
                    <a:lstStyle/>
                    <a:p>
                      <a:pPr indent="0" lvl="0" marL="0" marR="0" rtl="0" algn="l">
                        <a:spcBef>
                          <a:spcPts val="0"/>
                        </a:spcBef>
                        <a:spcAft>
                          <a:spcPts val="0"/>
                        </a:spcAft>
                        <a:buNone/>
                      </a:pPr>
                      <a:r>
                        <a:rPr lang="en-US" sz="1800"/>
                        <a:t>GPT-4o-mini</a:t>
                      </a:r>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Octubre 2023</a:t>
                      </a:r>
                      <a:endParaRPr/>
                    </a:p>
                  </a:txBody>
                  <a:tcPr marT="45725" marB="45725" marR="91450" marL="91450"/>
                </a:tc>
                <a:tc>
                  <a:txBody>
                    <a:bodyPr/>
                    <a:lstStyle/>
                    <a:p>
                      <a:pPr indent="0" lvl="0" marL="0" marR="0" rtl="0" algn="l">
                        <a:spcBef>
                          <a:spcPts val="0"/>
                        </a:spcBef>
                        <a:spcAft>
                          <a:spcPts val="0"/>
                        </a:spcAft>
                        <a:buNone/>
                      </a:pPr>
                      <a:r>
                        <a:rPr lang="en-US" sz="1800"/>
                        <a:t>0.15 USD</a:t>
                      </a:r>
                      <a:endParaRPr/>
                    </a:p>
                  </a:txBody>
                  <a:tcPr marT="45725" marB="45725" marR="91450" marL="91450"/>
                </a:tc>
                <a:tc>
                  <a:txBody>
                    <a:bodyPr/>
                    <a:lstStyle/>
                    <a:p>
                      <a:pPr indent="0" lvl="0" marL="0" marR="0" rtl="0" algn="l">
                        <a:spcBef>
                          <a:spcPts val="0"/>
                        </a:spcBef>
                        <a:spcAft>
                          <a:spcPts val="0"/>
                        </a:spcAft>
                        <a:buNone/>
                      </a:pPr>
                      <a:r>
                        <a:rPr lang="en-US" sz="1800"/>
                        <a:t>0.6 USD</a:t>
                      </a:r>
                      <a:endParaRPr/>
                    </a:p>
                  </a:txBody>
                  <a:tcPr marT="45725" marB="45725" marR="91450" marL="91450"/>
                </a:tc>
              </a:tr>
              <a:tr h="396350">
                <a:tc>
                  <a:txBody>
                    <a:bodyPr/>
                    <a:lstStyle/>
                    <a:p>
                      <a:pPr indent="0" lvl="0" marL="0" marR="0" rtl="0" algn="l">
                        <a:spcBef>
                          <a:spcPts val="0"/>
                        </a:spcBef>
                        <a:spcAft>
                          <a:spcPts val="0"/>
                        </a:spcAft>
                        <a:buNone/>
                      </a:pPr>
                      <a:r>
                        <a:rPr lang="en-US" sz="1800"/>
                        <a:t>GPT-4-turbo</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Octubre 2023</a:t>
                      </a:r>
                      <a:endParaRPr sz="1800"/>
                    </a:p>
                  </a:txBody>
                  <a:tcPr marT="45725" marB="45725" marR="91450" marL="91450"/>
                </a:tc>
                <a:tc>
                  <a:txBody>
                    <a:bodyPr/>
                    <a:lstStyle/>
                    <a:p>
                      <a:pPr indent="0" lvl="0" marL="0" marR="0" rtl="0" algn="l">
                        <a:spcBef>
                          <a:spcPts val="0"/>
                        </a:spcBef>
                        <a:spcAft>
                          <a:spcPts val="0"/>
                        </a:spcAft>
                        <a:buNone/>
                      </a:pPr>
                      <a:r>
                        <a:rPr lang="en-US" sz="1800"/>
                        <a:t>10 USD</a:t>
                      </a:r>
                      <a:endParaRPr sz="1800"/>
                    </a:p>
                  </a:txBody>
                  <a:tcPr marT="45725" marB="45725" marR="91450" marL="91450"/>
                </a:tc>
                <a:tc>
                  <a:txBody>
                    <a:bodyPr/>
                    <a:lstStyle/>
                    <a:p>
                      <a:pPr indent="0" lvl="0" marL="0" marR="0" rtl="0" algn="l">
                        <a:spcBef>
                          <a:spcPts val="0"/>
                        </a:spcBef>
                        <a:spcAft>
                          <a:spcPts val="0"/>
                        </a:spcAft>
                        <a:buNone/>
                      </a:pPr>
                      <a:r>
                        <a:rPr lang="en-US" sz="1800"/>
                        <a:t>30 USD</a:t>
                      </a:r>
                      <a:endParaRPr sz="1800"/>
                    </a:p>
                  </a:txBody>
                  <a:tcPr marT="45725" marB="45725" marR="91450" marL="91450"/>
                </a:tc>
              </a:tr>
              <a:tr h="416750">
                <a:tc>
                  <a:txBody>
                    <a:bodyPr/>
                    <a:lstStyle/>
                    <a:p>
                      <a:pPr indent="0" lvl="0" marL="0" marR="0" rtl="0" algn="l">
                        <a:spcBef>
                          <a:spcPts val="0"/>
                        </a:spcBef>
                        <a:spcAft>
                          <a:spcPts val="0"/>
                        </a:spcAft>
                        <a:buNone/>
                      </a:pPr>
                      <a:r>
                        <a:rPr lang="en-US" sz="1800"/>
                        <a:t>GPT-3.5-turbo</a:t>
                      </a:r>
                      <a:endParaRPr sz="1800"/>
                    </a:p>
                  </a:txBody>
                  <a:tcPr marT="45725" marB="45725" marR="91450" marL="91450"/>
                </a:tc>
                <a:tc>
                  <a:txBody>
                    <a:bodyPr/>
                    <a:lstStyle/>
                    <a:p>
                      <a:pPr indent="0" lvl="0" marL="0" marR="0" rtl="0" algn="l">
                        <a:spcBef>
                          <a:spcPts val="0"/>
                        </a:spcBef>
                        <a:spcAft>
                          <a:spcPts val="0"/>
                        </a:spcAft>
                        <a:buNone/>
                      </a:pPr>
                      <a:r>
                        <a:rPr lang="en-US" sz="1800"/>
                        <a:t>Septiembre 2021</a:t>
                      </a:r>
                      <a:endParaRPr sz="1800"/>
                    </a:p>
                  </a:txBody>
                  <a:tcPr marT="45725" marB="45725" marR="91450" marL="91450"/>
                </a:tc>
                <a:tc>
                  <a:txBody>
                    <a:bodyPr/>
                    <a:lstStyle/>
                    <a:p>
                      <a:pPr indent="0" lvl="0" marL="0" marR="0" rtl="0" algn="l">
                        <a:spcBef>
                          <a:spcPts val="0"/>
                        </a:spcBef>
                        <a:spcAft>
                          <a:spcPts val="0"/>
                        </a:spcAft>
                        <a:buNone/>
                      </a:pPr>
                      <a:r>
                        <a:rPr lang="en-US" sz="1800"/>
                        <a:t>3 USD</a:t>
                      </a:r>
                      <a:endParaRPr sz="1800"/>
                    </a:p>
                  </a:txBody>
                  <a:tcPr marT="45725" marB="45725" marR="91450" marL="91450"/>
                </a:tc>
                <a:tc>
                  <a:txBody>
                    <a:bodyPr/>
                    <a:lstStyle/>
                    <a:p>
                      <a:pPr indent="0" lvl="0" marL="0" marR="0" rtl="0" algn="l">
                        <a:spcBef>
                          <a:spcPts val="0"/>
                        </a:spcBef>
                        <a:spcAft>
                          <a:spcPts val="0"/>
                        </a:spcAft>
                        <a:buNone/>
                      </a:pPr>
                      <a:r>
                        <a:rPr lang="en-US" sz="1800"/>
                        <a:t>6 USD</a:t>
                      </a:r>
                      <a:endParaRPr sz="1800"/>
                    </a:p>
                  </a:txBody>
                  <a:tcPr marT="45725" marB="45725" marR="91450" marL="91450"/>
                </a:tc>
              </a:tr>
            </a:tbl>
          </a:graphicData>
        </a:graphic>
      </p:graphicFrame>
      <p:cxnSp>
        <p:nvCxnSpPr>
          <p:cNvPr id="388" name="Google Shape;388;p25"/>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89" name="Google Shape;389;p25"/>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90" name="Google Shape;390;p25"/>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91" name="Google Shape;391;p25"/>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92" name="Google Shape;392;p25"/>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13</a:t>
            </a:r>
            <a:endParaRPr sz="800">
              <a:solidFill>
                <a:schemeClr val="dk1"/>
              </a:solidFill>
            </a:endParaRPr>
          </a:p>
        </p:txBody>
      </p:sp>
      <p:sp>
        <p:nvSpPr>
          <p:cNvPr id="393" name="Google Shape;393;p25"/>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94" name="Google Shape;394;p25"/>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Costos</a:t>
            </a:r>
            <a:endParaRPr b="1" sz="5000">
              <a:latin typeface="Helvetica Neue"/>
              <a:ea typeface="Helvetica Neue"/>
              <a:cs typeface="Helvetica Neue"/>
              <a:sym typeface="Helvetica Neue"/>
            </a:endParaRPr>
          </a:p>
        </p:txBody>
      </p:sp>
      <p:sp>
        <p:nvSpPr>
          <p:cNvPr id="395" name="Google Shape;395;p25"/>
          <p:cNvSpPr txBox="1"/>
          <p:nvPr>
            <p:ph idx="1" type="body"/>
          </p:nvPr>
        </p:nvSpPr>
        <p:spPr>
          <a:xfrm>
            <a:off x="838200" y="2039138"/>
            <a:ext cx="10515600" cy="542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800">
                <a:latin typeface="Helvetica Neue"/>
                <a:ea typeface="Helvetica Neue"/>
                <a:cs typeface="Helvetica Neue"/>
                <a:sym typeface="Helvetica Neue"/>
              </a:rPr>
              <a:t>Algunos modelos que podremos utilizar para nuestro ejercicio práctico.</a:t>
            </a:r>
            <a:endParaRPr b="1" sz="1800">
              <a:latin typeface="Helvetica Neue"/>
              <a:ea typeface="Helvetica Neue"/>
              <a:cs typeface="Helvetica Neue"/>
              <a:sym typeface="Helvetica Neue"/>
            </a:endParaRPr>
          </a:p>
        </p:txBody>
      </p:sp>
      <p:pic>
        <p:nvPicPr>
          <p:cNvPr id="396" name="Google Shape;396;p25"/>
          <p:cNvPicPr preferRelativeResize="0"/>
          <p:nvPr/>
        </p:nvPicPr>
        <p:blipFill>
          <a:blip r:embed="rId3">
            <a:alphaModFix/>
          </a:blip>
          <a:stretch>
            <a:fillRect/>
          </a:stretch>
        </p:blipFill>
        <p:spPr>
          <a:xfrm>
            <a:off x="3159158" y="1262847"/>
            <a:ext cx="302375" cy="22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26"/>
          <p:cNvSpPr/>
          <p:nvPr/>
        </p:nvSpPr>
        <p:spPr>
          <a:xfrm>
            <a:off x="798275" y="1777950"/>
            <a:ext cx="10185300" cy="4565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26"/>
          <p:cNvSpPr txBox="1"/>
          <p:nvPr>
            <p:ph idx="1" type="body"/>
          </p:nvPr>
        </p:nvSpPr>
        <p:spPr>
          <a:xfrm>
            <a:off x="838200" y="232866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600">
                <a:latin typeface="Helvetica Neue"/>
                <a:ea typeface="Helvetica Neue"/>
                <a:cs typeface="Helvetica Neue"/>
                <a:sym typeface="Helvetica Neue"/>
              </a:rPr>
              <a:t>Los niveles de servicio (Tiers)</a:t>
            </a:r>
            <a:endParaRPr b="1" sz="1600">
              <a:latin typeface="Helvetica Neue"/>
              <a:ea typeface="Helvetica Neue"/>
              <a:cs typeface="Helvetica Neue"/>
              <a:sym typeface="Helvetica Neue"/>
            </a:endParaRPr>
          </a:p>
          <a:p>
            <a:pPr indent="-177800" lvl="1" marL="685800" rtl="0" algn="l">
              <a:lnSpc>
                <a:spcPct val="90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Determinan la cantidad de uso permitido.</a:t>
            </a:r>
            <a:endParaRPr sz="1600">
              <a:latin typeface="Helvetica Neue"/>
              <a:ea typeface="Helvetica Neue"/>
              <a:cs typeface="Helvetica Neue"/>
              <a:sym typeface="Helvetica Neue"/>
            </a:endParaRPr>
          </a:p>
          <a:p>
            <a:pPr indent="0" lvl="0" marL="685800" rtl="0" algn="l">
              <a:lnSpc>
                <a:spcPct val="90000"/>
              </a:lnSpc>
              <a:spcBef>
                <a:spcPts val="500"/>
              </a:spcBef>
              <a:spcAft>
                <a:spcPts val="0"/>
              </a:spcAft>
              <a:buNone/>
            </a:pPr>
            <a:r>
              <a:t/>
            </a:r>
            <a:endParaRPr sz="1600">
              <a:latin typeface="Helvetica Neue"/>
              <a:ea typeface="Helvetica Neue"/>
              <a:cs typeface="Helvetica Neue"/>
              <a:sym typeface="Helvetica Neue"/>
            </a:endParaRPr>
          </a:p>
          <a:p>
            <a:pPr indent="0" lvl="0" marL="0" rtl="0" algn="l">
              <a:lnSpc>
                <a:spcPct val="90000"/>
              </a:lnSpc>
              <a:spcBef>
                <a:spcPts val="1000"/>
              </a:spcBef>
              <a:spcAft>
                <a:spcPts val="0"/>
              </a:spcAft>
              <a:buNone/>
            </a:pPr>
            <a:r>
              <a:rPr b="1" lang="en-US" sz="1600">
                <a:latin typeface="Helvetica Neue"/>
                <a:ea typeface="Helvetica Neue"/>
                <a:cs typeface="Helvetica Neue"/>
                <a:sym typeface="Helvetica Neue"/>
              </a:rPr>
              <a:t>Re-estriciones a tener en cuenta</a:t>
            </a:r>
            <a:endParaRPr b="1" sz="1600">
              <a:latin typeface="Helvetica Neue"/>
              <a:ea typeface="Helvetica Neue"/>
              <a:cs typeface="Helvetica Neue"/>
              <a:sym typeface="Helvetica Neue"/>
            </a:endParaRPr>
          </a:p>
          <a:p>
            <a:pPr indent="-177800" lvl="1" marL="685800" rtl="0" algn="l">
              <a:lnSpc>
                <a:spcPct val="90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RPM: Request por minuto.</a:t>
            </a:r>
            <a:endParaRPr sz="1600">
              <a:latin typeface="Helvetica Neue"/>
              <a:ea typeface="Helvetica Neue"/>
              <a:cs typeface="Helvetica Neue"/>
              <a:sym typeface="Helvetica Neue"/>
            </a:endParaRPr>
          </a:p>
          <a:p>
            <a:pPr indent="-177800" lvl="1" marL="685800" rtl="0" algn="l">
              <a:lnSpc>
                <a:spcPct val="90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RPD: Request por día.</a:t>
            </a:r>
            <a:endParaRPr sz="1600">
              <a:latin typeface="Helvetica Neue"/>
              <a:ea typeface="Helvetica Neue"/>
              <a:cs typeface="Helvetica Neue"/>
              <a:sym typeface="Helvetica Neue"/>
            </a:endParaRPr>
          </a:p>
          <a:p>
            <a:pPr indent="-177800" lvl="1" marL="685800" rtl="0" algn="l">
              <a:lnSpc>
                <a:spcPct val="90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TPM: Tokens por minuto.</a:t>
            </a:r>
            <a:endParaRPr sz="1600">
              <a:latin typeface="Helvetica Neue"/>
              <a:ea typeface="Helvetica Neue"/>
              <a:cs typeface="Helvetica Neue"/>
              <a:sym typeface="Helvetica Neue"/>
            </a:endParaRPr>
          </a:p>
          <a:p>
            <a:pPr indent="-177800" lvl="1" marL="685800" rtl="0" algn="l">
              <a:lnSpc>
                <a:spcPct val="90000"/>
              </a:lnSpc>
              <a:spcBef>
                <a:spcPts val="500"/>
              </a:spcBef>
              <a:spcAft>
                <a:spcPts val="0"/>
              </a:spcAft>
              <a:buClr>
                <a:schemeClr val="dk1"/>
              </a:buClr>
              <a:buSzPts val="1600"/>
              <a:buFont typeface="Helvetica Neue"/>
              <a:buChar char="•"/>
            </a:pPr>
            <a:r>
              <a:rPr lang="en-US" sz="1600">
                <a:latin typeface="Helvetica Neue"/>
                <a:ea typeface="Helvetica Neue"/>
                <a:cs typeface="Helvetica Neue"/>
                <a:sym typeface="Helvetica Neue"/>
              </a:rPr>
              <a:t>Batch Queue Limit: Límite máximo de solicitudes en cola que puede manejar el sistema a la vez.</a:t>
            </a:r>
            <a:endParaRPr sz="1600">
              <a:latin typeface="Helvetica Neue"/>
              <a:ea typeface="Helvetica Neue"/>
              <a:cs typeface="Helvetica Neue"/>
              <a:sym typeface="Helvetica Neue"/>
            </a:endParaRPr>
          </a:p>
          <a:p>
            <a:pPr indent="0" lvl="1" marL="457200" rtl="0" algn="l">
              <a:lnSpc>
                <a:spcPct val="90000"/>
              </a:lnSpc>
              <a:spcBef>
                <a:spcPts val="500"/>
              </a:spcBef>
              <a:spcAft>
                <a:spcPts val="0"/>
              </a:spcAft>
              <a:buClr>
                <a:schemeClr val="dk1"/>
              </a:buClr>
              <a:buSzPts val="2400"/>
              <a:buNone/>
            </a:pPr>
            <a:r>
              <a:t/>
            </a:r>
            <a:endParaRPr sz="1600">
              <a:latin typeface="Helvetica Neue"/>
              <a:ea typeface="Helvetica Neue"/>
              <a:cs typeface="Helvetica Neue"/>
              <a:sym typeface="Helvetica Neue"/>
            </a:endParaRPr>
          </a:p>
          <a:p>
            <a:pPr indent="0" lvl="1" marL="457200" rtl="0" algn="l">
              <a:lnSpc>
                <a:spcPct val="90000"/>
              </a:lnSpc>
              <a:spcBef>
                <a:spcPts val="500"/>
              </a:spcBef>
              <a:spcAft>
                <a:spcPts val="0"/>
              </a:spcAft>
              <a:buClr>
                <a:schemeClr val="dk1"/>
              </a:buClr>
              <a:buSzPts val="1800"/>
              <a:buNone/>
            </a:pPr>
            <a:r>
              <a:rPr lang="en-US" sz="1600" u="sng">
                <a:solidFill>
                  <a:schemeClr val="hlink"/>
                </a:solidFill>
                <a:latin typeface="Helvetica Neue"/>
                <a:ea typeface="Helvetica Neue"/>
                <a:cs typeface="Helvetica Neue"/>
                <a:sym typeface="Helvetica Neue"/>
                <a:hlinkClick r:id="rId3"/>
              </a:rPr>
              <a:t>https://platform.openai.com/docs/guides/rate-limits/usage-tiers?context=tier-one</a:t>
            </a:r>
            <a:endParaRPr sz="1600">
              <a:latin typeface="Helvetica Neue"/>
              <a:ea typeface="Helvetica Neue"/>
              <a:cs typeface="Helvetica Neue"/>
              <a:sym typeface="Helvetica Neue"/>
            </a:endParaRPr>
          </a:p>
        </p:txBody>
      </p:sp>
      <p:cxnSp>
        <p:nvCxnSpPr>
          <p:cNvPr id="403" name="Google Shape;403;p26"/>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04" name="Google Shape;404;p26"/>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05" name="Google Shape;405;p26"/>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06" name="Google Shape;406;p26"/>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07" name="Google Shape;407;p26"/>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14</a:t>
            </a:r>
            <a:endParaRPr sz="800">
              <a:solidFill>
                <a:schemeClr val="dk1"/>
              </a:solidFill>
            </a:endParaRPr>
          </a:p>
        </p:txBody>
      </p:sp>
      <p:sp>
        <p:nvSpPr>
          <p:cNvPr id="408" name="Google Shape;408;p26"/>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09" name="Google Shape;409;p26"/>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Niveles</a:t>
            </a:r>
            <a:endParaRPr b="1" sz="5000">
              <a:latin typeface="Helvetica Neue"/>
              <a:ea typeface="Helvetica Neue"/>
              <a:cs typeface="Helvetica Neue"/>
              <a:sym typeface="Helvetica Neue"/>
            </a:endParaRPr>
          </a:p>
        </p:txBody>
      </p:sp>
      <p:pic>
        <p:nvPicPr>
          <p:cNvPr id="410" name="Google Shape;410;p26"/>
          <p:cNvPicPr preferRelativeResize="0"/>
          <p:nvPr/>
        </p:nvPicPr>
        <p:blipFill>
          <a:blip r:embed="rId4">
            <a:alphaModFix/>
          </a:blip>
          <a:stretch>
            <a:fillRect/>
          </a:stretch>
        </p:blipFill>
        <p:spPr>
          <a:xfrm>
            <a:off x="3311558" y="1262847"/>
            <a:ext cx="302375" cy="22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27"/>
          <p:cNvSpPr txBox="1"/>
          <p:nvPr>
            <p:ph idx="1" type="body"/>
          </p:nvPr>
        </p:nvSpPr>
        <p:spPr>
          <a:xfrm>
            <a:off x="6231475" y="2509752"/>
            <a:ext cx="5756100" cy="3255600"/>
          </a:xfrm>
          <a:prstGeom prst="rect">
            <a:avLst/>
          </a:prstGeom>
          <a:noFill/>
          <a:ln>
            <a:noFill/>
          </a:ln>
        </p:spPr>
        <p:txBody>
          <a:bodyPr anchorCtr="0" anchor="t" bIns="45700" lIns="91425" spcFirstLastPara="1" rIns="91425" wrap="square" tIns="45700">
            <a:normAutofit/>
          </a:bodyPr>
          <a:lstStyle/>
          <a:p>
            <a:pPr indent="-203200" lvl="0" marL="228600" rtl="0" algn="l">
              <a:lnSpc>
                <a:spcPct val="90000"/>
              </a:lnSpc>
              <a:spcBef>
                <a:spcPts val="0"/>
              </a:spcBef>
              <a:spcAft>
                <a:spcPts val="0"/>
              </a:spcAft>
              <a:buClr>
                <a:schemeClr val="dk1"/>
              </a:buClr>
              <a:buSzPts val="1400"/>
              <a:buFont typeface="Helvetica Neue"/>
              <a:buChar char="•"/>
            </a:pPr>
            <a:r>
              <a:rPr lang="en-US" sz="1400">
                <a:latin typeface="Helvetica Neue"/>
                <a:ea typeface="Helvetica Neue"/>
                <a:cs typeface="Helvetica Neue"/>
                <a:sym typeface="Helvetica Neue"/>
              </a:rPr>
              <a:t>La API de Open AI utiliza API Key para la autenticación.  Las mimas se pueden crear a nivel de usuario o cuenta de proyecto.</a:t>
            </a:r>
            <a:endParaRPr sz="1400">
              <a:latin typeface="Helvetica Neue"/>
              <a:ea typeface="Helvetica Neue"/>
              <a:cs typeface="Helvetica Neue"/>
              <a:sym typeface="Helvetica Neue"/>
            </a:endParaRPr>
          </a:p>
          <a:p>
            <a:pPr indent="-203200" lvl="0" marL="228600" rtl="0" algn="l">
              <a:lnSpc>
                <a:spcPct val="90000"/>
              </a:lnSpc>
              <a:spcBef>
                <a:spcPts val="1000"/>
              </a:spcBef>
              <a:spcAft>
                <a:spcPts val="0"/>
              </a:spcAft>
              <a:buClr>
                <a:schemeClr val="dk1"/>
              </a:buClr>
              <a:buSzPts val="1400"/>
              <a:buChar char="•"/>
            </a:pPr>
            <a:r>
              <a:rPr b="1" lang="en-US" sz="1400">
                <a:latin typeface="Helvetica Neue"/>
                <a:ea typeface="Helvetica Neue"/>
                <a:cs typeface="Helvetica Neue"/>
                <a:sym typeface="Helvetica Neue"/>
              </a:rPr>
              <a:t>Claves de Proyecto: </a:t>
            </a:r>
            <a:r>
              <a:rPr lang="en-US" sz="1400">
                <a:latin typeface="Helvetica Neue"/>
                <a:ea typeface="Helvetica Neue"/>
                <a:cs typeface="Helvetica Neue"/>
                <a:sym typeface="Helvetica Neue"/>
              </a:rPr>
              <a:t>Acceso a un solo proyecto (Opción recomendada).</a:t>
            </a:r>
            <a:endParaRPr sz="1400">
              <a:latin typeface="Helvetica Neue"/>
              <a:ea typeface="Helvetica Neue"/>
              <a:cs typeface="Helvetica Neue"/>
              <a:sym typeface="Helvetica Neue"/>
            </a:endParaRPr>
          </a:p>
          <a:p>
            <a:pPr indent="-203200" lvl="0" marL="228600" rtl="0" algn="l">
              <a:lnSpc>
                <a:spcPct val="90000"/>
              </a:lnSpc>
              <a:spcBef>
                <a:spcPts val="1000"/>
              </a:spcBef>
              <a:spcAft>
                <a:spcPts val="0"/>
              </a:spcAft>
              <a:buClr>
                <a:schemeClr val="dk1"/>
              </a:buClr>
              <a:buSzPts val="1400"/>
              <a:buChar char="•"/>
            </a:pPr>
            <a:r>
              <a:rPr b="1" lang="en-US" sz="1400">
                <a:latin typeface="Helvetica Neue"/>
                <a:ea typeface="Helvetica Neue"/>
                <a:cs typeface="Helvetica Neue"/>
                <a:sym typeface="Helvetica Neue"/>
              </a:rPr>
              <a:t>Claves de Usuario: </a:t>
            </a:r>
            <a:r>
              <a:rPr lang="en-US" sz="1400">
                <a:latin typeface="Helvetica Neue"/>
                <a:ea typeface="Helvetica Neue"/>
                <a:cs typeface="Helvetica Neue"/>
                <a:sym typeface="Helvetica Neue"/>
              </a:rPr>
              <a:t>Claves heredadas. Acceso a todas las organizaciones y proyectos del usuario.</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t/>
            </a:r>
            <a:endParaRPr b="1" sz="1400">
              <a:latin typeface="Helvetica Neue"/>
              <a:ea typeface="Helvetica Neue"/>
              <a:cs typeface="Helvetica Neue"/>
              <a:sym typeface="Helvetica Neue"/>
            </a:endParaRPr>
          </a:p>
          <a:p>
            <a:pPr indent="0" lvl="0" marL="0" rtl="0" algn="l">
              <a:lnSpc>
                <a:spcPct val="100000"/>
              </a:lnSpc>
              <a:spcBef>
                <a:spcPts val="1000"/>
              </a:spcBef>
              <a:spcAft>
                <a:spcPts val="0"/>
              </a:spcAft>
              <a:buClr>
                <a:schemeClr val="dk1"/>
              </a:buClr>
              <a:buSzPts val="1800"/>
              <a:buNone/>
            </a:pPr>
            <a:r>
              <a:rPr lang="en-US" sz="1400">
                <a:latin typeface="Helvetica Neue"/>
                <a:ea typeface="Helvetica Neue"/>
                <a:cs typeface="Helvetica Neue"/>
                <a:sym typeface="Helvetica Neue"/>
              </a:rPr>
              <a:t>curl https://api.openai.com/... \</a:t>
            </a:r>
            <a:endParaRPr sz="1400">
              <a:latin typeface="Helvetica Neue"/>
              <a:ea typeface="Helvetica Neue"/>
              <a:cs typeface="Helvetica Neue"/>
              <a:sym typeface="Helvetica Neue"/>
            </a:endParaRPr>
          </a:p>
          <a:p>
            <a:pPr indent="0" lvl="0" marL="0" rtl="0" algn="l">
              <a:lnSpc>
                <a:spcPct val="100000"/>
              </a:lnSpc>
              <a:spcBef>
                <a:spcPts val="1000"/>
              </a:spcBef>
              <a:spcAft>
                <a:spcPts val="0"/>
              </a:spcAft>
              <a:buClr>
                <a:schemeClr val="dk1"/>
              </a:buClr>
              <a:buSzPts val="1800"/>
              <a:buNone/>
            </a:pPr>
            <a:r>
              <a:rPr lang="en-US" sz="1400">
                <a:latin typeface="Helvetica Neue"/>
                <a:ea typeface="Helvetica Neue"/>
                <a:cs typeface="Helvetica Neue"/>
                <a:sym typeface="Helvetica Neue"/>
              </a:rPr>
              <a:t>  -H "Content-Type: application/json" \</a:t>
            </a:r>
            <a:endParaRPr sz="1400">
              <a:latin typeface="Helvetica Neue"/>
              <a:ea typeface="Helvetica Neue"/>
              <a:cs typeface="Helvetica Neue"/>
              <a:sym typeface="Helvetica Neue"/>
            </a:endParaRPr>
          </a:p>
          <a:p>
            <a:pPr indent="0" lvl="0" marL="0" rtl="0" algn="l">
              <a:lnSpc>
                <a:spcPct val="100000"/>
              </a:lnSpc>
              <a:spcBef>
                <a:spcPts val="1000"/>
              </a:spcBef>
              <a:spcAft>
                <a:spcPts val="0"/>
              </a:spcAft>
              <a:buClr>
                <a:schemeClr val="dk1"/>
              </a:buClr>
              <a:buSzPts val="1800"/>
              <a:buNone/>
            </a:pPr>
            <a:r>
              <a:rPr lang="en-US" sz="1400">
                <a:latin typeface="Helvetica Neue"/>
                <a:ea typeface="Helvetica Neue"/>
                <a:cs typeface="Helvetica Neue"/>
                <a:sym typeface="Helvetica Neue"/>
              </a:rPr>
              <a:t>  -H "Authorization: Bearer $</a:t>
            </a:r>
            <a:r>
              <a:rPr lang="en-US" sz="1400">
                <a:solidFill>
                  <a:srgbClr val="FF0000"/>
                </a:solidFill>
                <a:latin typeface="Helvetica Neue"/>
                <a:ea typeface="Helvetica Neue"/>
                <a:cs typeface="Helvetica Neue"/>
                <a:sym typeface="Helvetica Neue"/>
              </a:rPr>
              <a:t>OPENAI_API_KEY</a:t>
            </a:r>
            <a:r>
              <a:rPr lang="en-US"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0" lvl="0" marL="0" rtl="0" algn="l">
              <a:lnSpc>
                <a:spcPct val="100000"/>
              </a:lnSpc>
              <a:spcBef>
                <a:spcPts val="1000"/>
              </a:spcBef>
              <a:spcAft>
                <a:spcPts val="0"/>
              </a:spcAft>
              <a:buClr>
                <a:schemeClr val="dk1"/>
              </a:buClr>
              <a:buSzPts val="1800"/>
              <a:buNone/>
            </a:pPr>
            <a:r>
              <a:rPr lang="en-US" sz="1400">
                <a:latin typeface="Helvetica Neue"/>
                <a:ea typeface="Helvetica Neue"/>
                <a:cs typeface="Helvetica Neue"/>
                <a:sym typeface="Helvetica Neue"/>
              </a:rPr>
              <a:t>  -d '{</a:t>
            </a:r>
            <a:endParaRPr sz="1400">
              <a:latin typeface="Helvetica Neue"/>
              <a:ea typeface="Helvetica Neue"/>
              <a:cs typeface="Helvetica Neue"/>
              <a:sym typeface="Helvetica Neue"/>
            </a:endParaRPr>
          </a:p>
        </p:txBody>
      </p:sp>
      <p:sp>
        <p:nvSpPr>
          <p:cNvPr id="417" name="Google Shape;417;p27"/>
          <p:cNvSpPr txBox="1"/>
          <p:nvPr/>
        </p:nvSpPr>
        <p:spPr>
          <a:xfrm>
            <a:off x="765075" y="1860150"/>
            <a:ext cx="4860900" cy="13602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1800"/>
              <a:buFont typeface="Arial"/>
              <a:buNone/>
            </a:pPr>
            <a:r>
              <a:rPr b="1" lang="en-US">
                <a:solidFill>
                  <a:schemeClr val="dk1"/>
                </a:solidFill>
                <a:latin typeface="Helvetica Neue"/>
                <a:ea typeface="Helvetica Neue"/>
                <a:cs typeface="Helvetica Neue"/>
                <a:sym typeface="Helvetica Neue"/>
              </a:rPr>
              <a:t>Proceso de Registro</a:t>
            </a:r>
            <a:endParaRPr>
              <a:latin typeface="Helvetica Neue"/>
              <a:ea typeface="Helvetica Neue"/>
              <a:cs typeface="Helvetica Neue"/>
              <a:sym typeface="Helvetica Neue"/>
            </a:endParaRPr>
          </a:p>
          <a:p>
            <a:pPr indent="-317500" lvl="0" marL="342900" marR="0" rtl="0" algn="l">
              <a:lnSpc>
                <a:spcPct val="90000"/>
              </a:lnSpc>
              <a:spcBef>
                <a:spcPts val="10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Ingresar a </a:t>
            </a:r>
            <a:r>
              <a:rPr lang="en-US" u="sng">
                <a:solidFill>
                  <a:schemeClr val="hlink"/>
                </a:solidFill>
                <a:latin typeface="Helvetica Neue"/>
                <a:ea typeface="Helvetica Neue"/>
                <a:cs typeface="Helvetica Neue"/>
                <a:sym typeface="Helvetica Neue"/>
                <a:hlinkClick r:id="rId3"/>
              </a:rPr>
              <a:t>https://openai.com/index/openai-api/</a:t>
            </a:r>
            <a:endParaRPr>
              <a:solidFill>
                <a:schemeClr val="dk1"/>
              </a:solidFill>
              <a:latin typeface="Helvetica Neue"/>
              <a:ea typeface="Helvetica Neue"/>
              <a:cs typeface="Helvetica Neue"/>
              <a:sym typeface="Helvetica Neue"/>
            </a:endParaRPr>
          </a:p>
          <a:p>
            <a:pPr indent="-317500" lvl="0" marL="342900" marR="0" rtl="0" algn="l">
              <a:lnSpc>
                <a:spcPct val="90000"/>
              </a:lnSpc>
              <a:spcBef>
                <a:spcPts val="10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Hacer click en Sign Up y completar el formulario.</a:t>
            </a:r>
            <a:endParaRPr>
              <a:latin typeface="Helvetica Neue"/>
              <a:ea typeface="Helvetica Neue"/>
              <a:cs typeface="Helvetica Neue"/>
              <a:sym typeface="Helvetica Neue"/>
            </a:endParaRPr>
          </a:p>
          <a:p>
            <a:pPr indent="-317500" lvl="0" marL="342900" marR="0" rtl="0" algn="l">
              <a:lnSpc>
                <a:spcPct val="90000"/>
              </a:lnSpc>
              <a:spcBef>
                <a:spcPts val="1000"/>
              </a:spcBef>
              <a:spcAft>
                <a:spcPts val="0"/>
              </a:spcAft>
              <a:buClr>
                <a:schemeClr val="dk1"/>
              </a:buClr>
              <a:buSzPts val="1400"/>
              <a:buFont typeface="Helvetica Neue"/>
              <a:buAutoNum type="arabicPeriod"/>
            </a:pPr>
            <a:r>
              <a:rPr lang="en-US">
                <a:solidFill>
                  <a:schemeClr val="dk1"/>
                </a:solidFill>
                <a:latin typeface="Helvetica Neue"/>
                <a:ea typeface="Helvetica Neue"/>
                <a:cs typeface="Helvetica Neue"/>
                <a:sym typeface="Helvetica Neue"/>
              </a:rPr>
              <a:t>Verificar correo electrónico.</a:t>
            </a:r>
            <a:endParaRPr>
              <a:latin typeface="Helvetica Neue"/>
              <a:ea typeface="Helvetica Neue"/>
              <a:cs typeface="Helvetica Neue"/>
              <a:sym typeface="Helvetica Neue"/>
            </a:endParaRPr>
          </a:p>
          <a:p>
            <a:pPr indent="-228600" lvl="0" marL="342900" marR="0" rtl="0" algn="l">
              <a:lnSpc>
                <a:spcPct val="90000"/>
              </a:lnSpc>
              <a:spcBef>
                <a:spcPts val="1000"/>
              </a:spcBef>
              <a:spcAft>
                <a:spcPts val="0"/>
              </a:spcAft>
              <a:buClr>
                <a:schemeClr val="dk1"/>
              </a:buClr>
              <a:buSzPts val="1800"/>
              <a:buFont typeface="Arial"/>
              <a:buNone/>
            </a:pPr>
            <a:r>
              <a:t/>
            </a:r>
            <a:endParaRPr>
              <a:solidFill>
                <a:schemeClr val="dk1"/>
              </a:solidFill>
              <a:latin typeface="Helvetica Neue"/>
              <a:ea typeface="Helvetica Neue"/>
              <a:cs typeface="Helvetica Neue"/>
              <a:sym typeface="Helvetica Neue"/>
            </a:endParaRPr>
          </a:p>
        </p:txBody>
      </p:sp>
      <p:pic>
        <p:nvPicPr>
          <p:cNvPr id="418" name="Google Shape;418;p27"/>
          <p:cNvPicPr preferRelativeResize="0"/>
          <p:nvPr/>
        </p:nvPicPr>
        <p:blipFill rotWithShape="1">
          <a:blip r:embed="rId4">
            <a:alphaModFix/>
          </a:blip>
          <a:srcRect b="0" l="0" r="0" t="0"/>
          <a:stretch/>
        </p:blipFill>
        <p:spPr>
          <a:xfrm>
            <a:off x="719349" y="3099656"/>
            <a:ext cx="4952351" cy="3145486"/>
          </a:xfrm>
          <a:prstGeom prst="rect">
            <a:avLst/>
          </a:prstGeom>
          <a:noFill/>
          <a:ln>
            <a:noFill/>
          </a:ln>
        </p:spPr>
      </p:pic>
      <p:sp>
        <p:nvSpPr>
          <p:cNvPr id="419" name="Google Shape;419;p27"/>
          <p:cNvSpPr txBox="1"/>
          <p:nvPr/>
        </p:nvSpPr>
        <p:spPr>
          <a:xfrm>
            <a:off x="6381501" y="5875850"/>
            <a:ext cx="5345100" cy="369300"/>
          </a:xfrm>
          <a:prstGeom prst="rect">
            <a:avLst/>
          </a:prstGeom>
          <a:noFill/>
          <a:ln>
            <a:noFill/>
          </a:ln>
        </p:spPr>
        <p:txBody>
          <a:bodyPr anchorCtr="0" anchor="t" bIns="45700" lIns="91425" spcFirstLastPara="1" rIns="91425" wrap="square" tIns="45700">
            <a:spAutoFit/>
          </a:bodyPr>
          <a:lstStyle/>
          <a:p>
            <a:pPr indent="0" lvl="2" marL="0" marR="0" rtl="0" algn="l">
              <a:spcBef>
                <a:spcPts val="0"/>
              </a:spcBef>
              <a:spcAft>
                <a:spcPts val="0"/>
              </a:spcAft>
              <a:buNone/>
            </a:pPr>
            <a:r>
              <a:rPr b="0" i="0" lang="en-US" sz="1800" u="sng" cap="none" strike="noStrike">
                <a:solidFill>
                  <a:schemeClr val="hlink"/>
                </a:solidFill>
                <a:latin typeface="Calibri"/>
                <a:ea typeface="Calibri"/>
                <a:cs typeface="Calibri"/>
                <a:sym typeface="Calibri"/>
                <a:hlinkClick r:id="rId5"/>
              </a:rPr>
              <a:t>https://github.com/1950Labs/workshop-chatgpt-api.git</a:t>
            </a:r>
            <a:endParaRPr b="0" i="0" sz="1800" u="none" cap="none" strike="noStrike">
              <a:solidFill>
                <a:schemeClr val="dk1"/>
              </a:solidFill>
              <a:latin typeface="Calibri"/>
              <a:ea typeface="Calibri"/>
              <a:cs typeface="Calibri"/>
              <a:sym typeface="Calibri"/>
            </a:endParaRPr>
          </a:p>
        </p:txBody>
      </p:sp>
      <p:cxnSp>
        <p:nvCxnSpPr>
          <p:cNvPr id="420" name="Google Shape;420;p27"/>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21" name="Google Shape;421;p27"/>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22" name="Google Shape;422;p27"/>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23" name="Google Shape;423;p27"/>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24" name="Google Shape;424;p27"/>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16</a:t>
            </a:r>
            <a:endParaRPr sz="800">
              <a:solidFill>
                <a:schemeClr val="dk1"/>
              </a:solidFill>
            </a:endParaRPr>
          </a:p>
        </p:txBody>
      </p:sp>
      <p:sp>
        <p:nvSpPr>
          <p:cNvPr id="425" name="Google Shape;425;p27"/>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26" name="Google Shape;426;p27"/>
          <p:cNvSpPr txBox="1"/>
          <p:nvPr>
            <p:ph type="title"/>
          </p:nvPr>
        </p:nvSpPr>
        <p:spPr>
          <a:xfrm>
            <a:off x="765080" y="903700"/>
            <a:ext cx="51948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Autenticación</a:t>
            </a:r>
            <a:endParaRPr b="1" sz="5000">
              <a:latin typeface="Helvetica Neue"/>
              <a:ea typeface="Helvetica Neue"/>
              <a:cs typeface="Helvetica Neue"/>
              <a:sym typeface="Helvetica Neue"/>
            </a:endParaRPr>
          </a:p>
        </p:txBody>
      </p:sp>
      <p:pic>
        <p:nvPicPr>
          <p:cNvPr id="427" name="Google Shape;427;p27"/>
          <p:cNvPicPr preferRelativeResize="0"/>
          <p:nvPr/>
        </p:nvPicPr>
        <p:blipFill>
          <a:blip r:embed="rId6">
            <a:alphaModFix/>
          </a:blip>
          <a:stretch>
            <a:fillRect/>
          </a:stretch>
        </p:blipFill>
        <p:spPr>
          <a:xfrm>
            <a:off x="5368958" y="1262847"/>
            <a:ext cx="302375" cy="22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28"/>
          <p:cNvSpPr txBox="1"/>
          <p:nvPr>
            <p:ph idx="1" type="body"/>
          </p:nvPr>
        </p:nvSpPr>
        <p:spPr>
          <a:xfrm>
            <a:off x="838200" y="1825625"/>
            <a:ext cx="109455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900"/>
              <a:buNone/>
            </a:pPr>
            <a:r>
              <a:rPr i="0" lang="en-US" sz="1400" u="none" cap="none" strike="noStrike">
                <a:highlight>
                  <a:srgbClr val="F7F7F8"/>
                </a:highlight>
                <a:latin typeface="Helvetica Neue"/>
                <a:ea typeface="Helvetica Neue"/>
                <a:cs typeface="Helvetica Neue"/>
                <a:sym typeface="Helvetica Neue"/>
              </a:rPr>
              <a:t>POST</a:t>
            </a:r>
            <a:r>
              <a:rPr i="0" lang="en-US" sz="1400" u="none" strike="noStrike">
                <a:highlight>
                  <a:srgbClr val="F7F7F8"/>
                </a:highlight>
                <a:latin typeface="Helvetica Neue"/>
                <a:ea typeface="Helvetica Neue"/>
                <a:cs typeface="Helvetica Neue"/>
                <a:sym typeface="Helvetica Neue"/>
              </a:rPr>
              <a:t> </a:t>
            </a:r>
            <a:r>
              <a:rPr i="0" lang="en-US" sz="1400" u="sng" strike="noStrike">
                <a:solidFill>
                  <a:schemeClr val="hlink"/>
                </a:solidFill>
                <a:highlight>
                  <a:srgbClr val="F7F7F8"/>
                </a:highlight>
                <a:latin typeface="Helvetica Neue"/>
                <a:ea typeface="Helvetica Neue"/>
                <a:cs typeface="Helvetica Neue"/>
                <a:sym typeface="Helvetica Neue"/>
                <a:hlinkClick r:id="rId3"/>
              </a:rPr>
              <a:t>https://api.openai.com/v1/chat/completions</a:t>
            </a:r>
            <a:endParaRPr i="0" sz="1400" u="none" strike="noStrike">
              <a:highlight>
                <a:srgbClr val="F7F7F8"/>
              </a:highlight>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1900"/>
              <a:buNone/>
            </a:pPr>
            <a:r>
              <a:t/>
            </a:r>
            <a:endParaRPr sz="1400">
              <a:highlight>
                <a:srgbClr val="F7F7F8"/>
              </a:highlight>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rPr lang="en-US" sz="1400">
                <a:latin typeface="Helvetica Neue"/>
                <a:ea typeface="Helvetica Neue"/>
                <a:cs typeface="Helvetica Neue"/>
                <a:sym typeface="Helvetica Neue"/>
              </a:rPr>
              <a:t>Este es una de las funciones más importantes de la API de OpenAI. Se utiliza para generar respuestas de chat basadas en un contexto proporcionado por el usuario.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rPr lang="en-US" sz="1400">
                <a:latin typeface="Helvetica Neue"/>
                <a:ea typeface="Helvetica Neue"/>
                <a:cs typeface="Helvetica Neue"/>
                <a:sym typeface="Helvetica Neue"/>
              </a:rPr>
              <a:t>Al enviar una solicitud, se puede obtener una respuesta coherente y contextual de un modelo de lenguaje avanzado como GPT-4 Turbo.</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rPr b="1" lang="en-US" sz="1400">
                <a:latin typeface="Helvetica Neue"/>
                <a:ea typeface="Helvetica Neue"/>
                <a:cs typeface="Helvetica Neue"/>
                <a:sym typeface="Helvetica Neue"/>
              </a:rPr>
              <a:t>Usos Comunes</a:t>
            </a:r>
            <a:endParaRPr sz="1400">
              <a:latin typeface="Helvetica Neue"/>
              <a:ea typeface="Helvetica Neue"/>
              <a:cs typeface="Helvetica Neue"/>
              <a:sym typeface="Helvetica Neue"/>
            </a:endParaRPr>
          </a:p>
          <a:p>
            <a:pPr indent="-196850" lvl="0" marL="228600" rtl="0" algn="l">
              <a:lnSpc>
                <a:spcPct val="90000"/>
              </a:lnSpc>
              <a:spcBef>
                <a:spcPts val="1000"/>
              </a:spcBef>
              <a:spcAft>
                <a:spcPts val="0"/>
              </a:spcAft>
              <a:buClr>
                <a:schemeClr val="dk1"/>
              </a:buClr>
              <a:buSzPts val="1400"/>
              <a:buFont typeface="Helvetica Neue"/>
              <a:buChar char="•"/>
            </a:pPr>
            <a:r>
              <a:rPr lang="en-US" sz="1400">
                <a:latin typeface="Helvetica Neue"/>
                <a:ea typeface="Helvetica Neue"/>
                <a:cs typeface="Helvetica Neue"/>
                <a:sym typeface="Helvetica Neue"/>
              </a:rPr>
              <a:t>Creación de chatbots inteligentes.</a:t>
            </a:r>
            <a:endParaRPr sz="1400">
              <a:latin typeface="Helvetica Neue"/>
              <a:ea typeface="Helvetica Neue"/>
              <a:cs typeface="Helvetica Neue"/>
              <a:sym typeface="Helvetica Neue"/>
            </a:endParaRPr>
          </a:p>
          <a:p>
            <a:pPr indent="-196850" lvl="0" marL="228600" rtl="0" algn="l">
              <a:lnSpc>
                <a:spcPct val="90000"/>
              </a:lnSpc>
              <a:spcBef>
                <a:spcPts val="1000"/>
              </a:spcBef>
              <a:spcAft>
                <a:spcPts val="0"/>
              </a:spcAft>
              <a:buClr>
                <a:schemeClr val="dk1"/>
              </a:buClr>
              <a:buSzPts val="1400"/>
              <a:buFont typeface="Helvetica Neue"/>
              <a:buChar char="•"/>
            </a:pPr>
            <a:r>
              <a:rPr lang="en-US" sz="1400">
                <a:latin typeface="Helvetica Neue"/>
                <a:ea typeface="Helvetica Neue"/>
                <a:cs typeface="Helvetica Neue"/>
                <a:sym typeface="Helvetica Neue"/>
              </a:rPr>
              <a:t>Asistencia automatizada al cliente.</a:t>
            </a:r>
            <a:endParaRPr sz="1400">
              <a:latin typeface="Helvetica Neue"/>
              <a:ea typeface="Helvetica Neue"/>
              <a:cs typeface="Helvetica Neue"/>
              <a:sym typeface="Helvetica Neue"/>
            </a:endParaRPr>
          </a:p>
          <a:p>
            <a:pPr indent="-196850" lvl="0" marL="228600" rtl="0" algn="l">
              <a:lnSpc>
                <a:spcPct val="90000"/>
              </a:lnSpc>
              <a:spcBef>
                <a:spcPts val="1000"/>
              </a:spcBef>
              <a:spcAft>
                <a:spcPts val="0"/>
              </a:spcAft>
              <a:buClr>
                <a:schemeClr val="dk1"/>
              </a:buClr>
              <a:buSzPts val="1400"/>
              <a:buFont typeface="Helvetica Neue"/>
              <a:buChar char="•"/>
            </a:pPr>
            <a:r>
              <a:rPr lang="en-US" sz="1400">
                <a:latin typeface="Helvetica Neue"/>
                <a:ea typeface="Helvetica Neue"/>
                <a:cs typeface="Helvetica Neue"/>
                <a:sym typeface="Helvetica Neue"/>
              </a:rPr>
              <a:t>Generación de diálogos naturales para aplicaciones interactivas.</a:t>
            </a:r>
            <a:endParaRPr sz="1400">
              <a:latin typeface="Helvetica Neue"/>
              <a:ea typeface="Helvetica Neue"/>
              <a:cs typeface="Helvetica Neue"/>
              <a:sym typeface="Helvetica Neue"/>
            </a:endParaRPr>
          </a:p>
          <a:p>
            <a:pPr indent="-196850" lvl="0" marL="228600" rtl="0" algn="l">
              <a:lnSpc>
                <a:spcPct val="90000"/>
              </a:lnSpc>
              <a:spcBef>
                <a:spcPts val="1000"/>
              </a:spcBef>
              <a:spcAft>
                <a:spcPts val="0"/>
              </a:spcAft>
              <a:buClr>
                <a:schemeClr val="dk1"/>
              </a:buClr>
              <a:buSzPts val="1400"/>
              <a:buFont typeface="Helvetica Neue"/>
              <a:buChar char="•"/>
            </a:pPr>
            <a:r>
              <a:rPr lang="en-US" sz="1400">
                <a:latin typeface="Helvetica Neue"/>
                <a:ea typeface="Helvetica Neue"/>
                <a:cs typeface="Helvetica Neue"/>
                <a:sym typeface="Helvetica Neue"/>
              </a:rPr>
              <a:t>Soporte en tareas de redacción y generación de contenido.</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900"/>
              <a:buNone/>
            </a:pPr>
            <a:r>
              <a:t/>
            </a:r>
            <a:endParaRPr sz="1400">
              <a:latin typeface="Helvetica Neue"/>
              <a:ea typeface="Helvetica Neue"/>
              <a:cs typeface="Helvetica Neue"/>
              <a:sym typeface="Helvetica Neue"/>
            </a:endParaRPr>
          </a:p>
        </p:txBody>
      </p:sp>
      <p:cxnSp>
        <p:nvCxnSpPr>
          <p:cNvPr id="433" name="Google Shape;433;p28"/>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34" name="Google Shape;434;p28"/>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35" name="Google Shape;435;p28"/>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36" name="Google Shape;436;p28"/>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37" name="Google Shape;437;p28"/>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19</a:t>
            </a:r>
            <a:endParaRPr sz="800">
              <a:solidFill>
                <a:schemeClr val="dk1"/>
              </a:solidFill>
            </a:endParaRPr>
          </a:p>
        </p:txBody>
      </p:sp>
      <p:sp>
        <p:nvSpPr>
          <p:cNvPr id="438" name="Google Shape;438;p28"/>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39" name="Google Shape;439;p28"/>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Endpoint</a:t>
            </a:r>
            <a:endParaRPr b="1" sz="5000">
              <a:latin typeface="Helvetica Neue"/>
              <a:ea typeface="Helvetica Neue"/>
              <a:cs typeface="Helvetica Neue"/>
              <a:sym typeface="Helvetica Neue"/>
            </a:endParaRPr>
          </a:p>
        </p:txBody>
      </p:sp>
      <p:pic>
        <p:nvPicPr>
          <p:cNvPr id="440" name="Google Shape;440;p28"/>
          <p:cNvPicPr preferRelativeResize="0"/>
          <p:nvPr/>
        </p:nvPicPr>
        <p:blipFill>
          <a:blip r:embed="rId4">
            <a:alphaModFix/>
          </a:blip>
          <a:stretch>
            <a:fillRect/>
          </a:stretch>
        </p:blipFill>
        <p:spPr>
          <a:xfrm>
            <a:off x="4225958" y="1262847"/>
            <a:ext cx="302375" cy="22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29"/>
          <p:cNvSpPr txBox="1"/>
          <p:nvPr>
            <p:ph idx="1" type="body"/>
          </p:nvPr>
        </p:nvSpPr>
        <p:spPr>
          <a:xfrm>
            <a:off x="838200" y="1825625"/>
            <a:ext cx="10869706" cy="130305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12500"/>
              <a:buNone/>
            </a:pPr>
            <a:r>
              <a:rPr i="0" lang="en-US" sz="1600" u="none" cap="none" strike="noStrike">
                <a:highlight>
                  <a:srgbClr val="F7F7F8"/>
                </a:highlight>
                <a:latin typeface="Helvetica Neue"/>
                <a:ea typeface="Helvetica Neue"/>
                <a:cs typeface="Helvetica Neue"/>
                <a:sym typeface="Helvetica Neue"/>
              </a:rPr>
              <a:t>POST</a:t>
            </a:r>
            <a:r>
              <a:rPr i="0" lang="en-US" sz="1600" u="none" strike="noStrike">
                <a:highlight>
                  <a:srgbClr val="F7F7F8"/>
                </a:highlight>
                <a:latin typeface="Helvetica Neue"/>
                <a:ea typeface="Helvetica Neue"/>
                <a:cs typeface="Helvetica Neue"/>
                <a:sym typeface="Helvetica Neue"/>
              </a:rPr>
              <a:t> </a:t>
            </a:r>
            <a:r>
              <a:rPr i="0" lang="en-US" sz="1600" u="sng" strike="noStrike">
                <a:solidFill>
                  <a:schemeClr val="hlink"/>
                </a:solidFill>
                <a:highlight>
                  <a:srgbClr val="F7F7F8"/>
                </a:highlight>
                <a:latin typeface="Helvetica Neue"/>
                <a:ea typeface="Helvetica Neue"/>
                <a:cs typeface="Helvetica Neue"/>
                <a:sym typeface="Helvetica Neue"/>
                <a:hlinkClick r:id="rId3"/>
              </a:rPr>
              <a:t>https://api.openai.com/v1/chat/completions</a:t>
            </a:r>
            <a:endParaRPr i="0" sz="1600" u="none" strike="noStrike">
              <a:highlight>
                <a:srgbClr val="F7F7F8"/>
              </a:highlight>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ct val="112500"/>
              <a:buNone/>
            </a:pPr>
            <a:r>
              <a:t/>
            </a:r>
            <a:endParaRPr sz="1600">
              <a:highlight>
                <a:srgbClr val="F7F7F8"/>
              </a:highlight>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ct val="112500"/>
              <a:buNone/>
            </a:pPr>
            <a:r>
              <a:rPr lang="en-US" sz="1600">
                <a:latin typeface="Helvetica Neue"/>
                <a:ea typeface="Helvetica Neue"/>
                <a:cs typeface="Helvetica Neue"/>
                <a:sym typeface="Helvetica Neue"/>
              </a:rPr>
              <a:t>El request cuenta con </a:t>
            </a:r>
            <a:r>
              <a:rPr b="1" lang="en-US" sz="1600">
                <a:latin typeface="Helvetica Neue"/>
                <a:ea typeface="Helvetica Neue"/>
                <a:cs typeface="Helvetica Neue"/>
                <a:sym typeface="Helvetica Neue"/>
              </a:rPr>
              <a:t>dos parámetros requeridos </a:t>
            </a:r>
            <a:r>
              <a:rPr lang="en-US" sz="1600">
                <a:latin typeface="Helvetica Neue"/>
                <a:ea typeface="Helvetica Neue"/>
                <a:cs typeface="Helvetica Neue"/>
                <a:sym typeface="Helvetica Neue"/>
              </a:rPr>
              <a:t>Model y Messages.</a:t>
            </a:r>
            <a:endParaRPr sz="16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ct val="112500"/>
              <a:buNone/>
            </a:pPr>
            <a:r>
              <a:rPr lang="en-US" sz="1600">
                <a:latin typeface="Helvetica Neue"/>
                <a:ea typeface="Helvetica Neue"/>
                <a:cs typeface="Helvetica Neue"/>
                <a:sym typeface="Helvetica Neue"/>
              </a:rPr>
              <a:t>Los Message son el contexto de una conversación con la API y hay de 3 tipos:</a:t>
            </a:r>
            <a:endParaRPr sz="16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ct val="128571"/>
              <a:buNone/>
            </a:pPr>
            <a:r>
              <a:t/>
            </a:r>
            <a:endParaRPr sz="1400">
              <a:latin typeface="Helvetica Neue"/>
              <a:ea typeface="Helvetica Neue"/>
              <a:cs typeface="Helvetica Neue"/>
              <a:sym typeface="Helvetica Neue"/>
            </a:endParaRPr>
          </a:p>
        </p:txBody>
      </p:sp>
      <p:grpSp>
        <p:nvGrpSpPr>
          <p:cNvPr id="446" name="Google Shape;446;p29"/>
          <p:cNvGrpSpPr/>
          <p:nvPr/>
        </p:nvGrpSpPr>
        <p:grpSpPr>
          <a:xfrm>
            <a:off x="838198" y="3130165"/>
            <a:ext cx="10869706" cy="2428469"/>
            <a:chOff x="0" y="1483"/>
            <a:chExt cx="10869706" cy="2428469"/>
          </a:xfrm>
        </p:grpSpPr>
        <p:sp>
          <p:nvSpPr>
            <p:cNvPr id="447" name="Google Shape;447;p29"/>
            <p:cNvSpPr/>
            <p:nvPr/>
          </p:nvSpPr>
          <p:spPr>
            <a:xfrm>
              <a:off x="0" y="1483"/>
              <a:ext cx="10869706" cy="69384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209889" y="157599"/>
              <a:ext cx="381616" cy="381616"/>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801394" y="1483"/>
              <a:ext cx="4891367"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txBox="1"/>
            <p:nvPr/>
          </p:nvSpPr>
          <p:spPr>
            <a:xfrm>
              <a:off x="801394" y="1483"/>
              <a:ext cx="4891367"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System</a:t>
              </a:r>
              <a:endParaRPr sz="2500">
                <a:solidFill>
                  <a:schemeClr val="dk1"/>
                </a:solidFill>
                <a:latin typeface="Calibri"/>
                <a:ea typeface="Calibri"/>
                <a:cs typeface="Calibri"/>
                <a:sym typeface="Calibri"/>
              </a:endParaRPr>
            </a:p>
          </p:txBody>
        </p:sp>
        <p:sp>
          <p:nvSpPr>
            <p:cNvPr id="451" name="Google Shape;451;p29"/>
            <p:cNvSpPr/>
            <p:nvPr/>
          </p:nvSpPr>
          <p:spPr>
            <a:xfrm>
              <a:off x="5692762" y="1483"/>
              <a:ext cx="5176160"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txBox="1"/>
            <p:nvPr/>
          </p:nvSpPr>
          <p:spPr>
            <a:xfrm>
              <a:off x="5692762" y="1483"/>
              <a:ext cx="5176160"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1100"/>
                <a:buFont typeface="Calibri"/>
                <a:buNone/>
              </a:pPr>
              <a:r>
                <a:rPr lang="en-US">
                  <a:solidFill>
                    <a:schemeClr val="dk1"/>
                  </a:solidFill>
                  <a:latin typeface="Calibri"/>
                  <a:ea typeface="Calibri"/>
                  <a:cs typeface="Calibri"/>
                  <a:sym typeface="Calibri"/>
                </a:rPr>
                <a:t>Proporciona instrucciones iniciales al modelo sobre cómo debe comportarse a lo largo de la conversación.</a:t>
              </a:r>
              <a:endParaRPr>
                <a:solidFill>
                  <a:schemeClr val="dk1"/>
                </a:solidFill>
                <a:latin typeface="Calibri"/>
                <a:ea typeface="Calibri"/>
                <a:cs typeface="Calibri"/>
                <a:sym typeface="Calibri"/>
              </a:endParaRPr>
            </a:p>
          </p:txBody>
        </p:sp>
        <p:sp>
          <p:nvSpPr>
            <p:cNvPr id="453" name="Google Shape;453;p29"/>
            <p:cNvSpPr/>
            <p:nvPr/>
          </p:nvSpPr>
          <p:spPr>
            <a:xfrm>
              <a:off x="0" y="868793"/>
              <a:ext cx="10869706" cy="69384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209889" y="1024909"/>
              <a:ext cx="381616" cy="381616"/>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801394" y="868793"/>
              <a:ext cx="4891367"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txBox="1"/>
            <p:nvPr/>
          </p:nvSpPr>
          <p:spPr>
            <a:xfrm>
              <a:off x="801394" y="868793"/>
              <a:ext cx="4891367"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User</a:t>
              </a:r>
              <a:endParaRPr sz="2500">
                <a:solidFill>
                  <a:schemeClr val="dk1"/>
                </a:solidFill>
                <a:latin typeface="Calibri"/>
                <a:ea typeface="Calibri"/>
                <a:cs typeface="Calibri"/>
                <a:sym typeface="Calibri"/>
              </a:endParaRPr>
            </a:p>
          </p:txBody>
        </p:sp>
        <p:sp>
          <p:nvSpPr>
            <p:cNvPr id="457" name="Google Shape;457;p29"/>
            <p:cNvSpPr/>
            <p:nvPr/>
          </p:nvSpPr>
          <p:spPr>
            <a:xfrm>
              <a:off x="5692762" y="868793"/>
              <a:ext cx="5176160"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txBox="1"/>
            <p:nvPr/>
          </p:nvSpPr>
          <p:spPr>
            <a:xfrm>
              <a:off x="5692762" y="868793"/>
              <a:ext cx="5176160"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1100"/>
                <a:buFont typeface="Calibri"/>
                <a:buNone/>
              </a:pPr>
              <a:r>
                <a:rPr lang="en-US">
                  <a:solidFill>
                    <a:schemeClr val="dk1"/>
                  </a:solidFill>
                  <a:latin typeface="Calibri"/>
                  <a:ea typeface="Calibri"/>
                  <a:cs typeface="Calibri"/>
                  <a:sym typeface="Calibri"/>
                </a:rPr>
                <a:t>Representa lo que el usuario dice o pregunta. Estos mensajes son entradas directas que el usuario proporciona al modelo.</a:t>
              </a:r>
              <a:endParaRPr>
                <a:solidFill>
                  <a:schemeClr val="dk1"/>
                </a:solidFill>
                <a:latin typeface="Calibri"/>
                <a:ea typeface="Calibri"/>
                <a:cs typeface="Calibri"/>
                <a:sym typeface="Calibri"/>
              </a:endParaRPr>
            </a:p>
          </p:txBody>
        </p:sp>
        <p:sp>
          <p:nvSpPr>
            <p:cNvPr id="459" name="Google Shape;459;p29"/>
            <p:cNvSpPr/>
            <p:nvPr/>
          </p:nvSpPr>
          <p:spPr>
            <a:xfrm>
              <a:off x="0" y="1736104"/>
              <a:ext cx="10869706" cy="69384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09889" y="1892219"/>
              <a:ext cx="381616" cy="381616"/>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801394" y="1736104"/>
              <a:ext cx="4891367"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txBox="1"/>
            <p:nvPr/>
          </p:nvSpPr>
          <p:spPr>
            <a:xfrm>
              <a:off x="801394" y="1736104"/>
              <a:ext cx="4891367"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Assistant</a:t>
              </a:r>
              <a:endParaRPr sz="2500">
                <a:solidFill>
                  <a:schemeClr val="dk1"/>
                </a:solidFill>
                <a:latin typeface="Calibri"/>
                <a:ea typeface="Calibri"/>
                <a:cs typeface="Calibri"/>
                <a:sym typeface="Calibri"/>
              </a:endParaRPr>
            </a:p>
          </p:txBody>
        </p:sp>
        <p:sp>
          <p:nvSpPr>
            <p:cNvPr id="463" name="Google Shape;463;p29"/>
            <p:cNvSpPr/>
            <p:nvPr/>
          </p:nvSpPr>
          <p:spPr>
            <a:xfrm>
              <a:off x="5692762" y="1736104"/>
              <a:ext cx="5176160" cy="6938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txBox="1"/>
            <p:nvPr/>
          </p:nvSpPr>
          <p:spPr>
            <a:xfrm>
              <a:off x="5692762" y="1736104"/>
              <a:ext cx="5176160" cy="693848"/>
            </a:xfrm>
            <a:prstGeom prst="rect">
              <a:avLst/>
            </a:prstGeom>
            <a:noFill/>
            <a:ln>
              <a:noFill/>
            </a:ln>
          </p:spPr>
          <p:txBody>
            <a:bodyPr anchorCtr="0" anchor="ctr" bIns="73425" lIns="73425" spcFirstLastPara="1" rIns="73425" wrap="square" tIns="73425">
              <a:noAutofit/>
            </a:bodyPr>
            <a:lstStyle/>
            <a:p>
              <a:pPr indent="0" lvl="0" marL="0" marR="0" rtl="0" algn="l">
                <a:lnSpc>
                  <a:spcPct val="100000"/>
                </a:lnSpc>
                <a:spcBef>
                  <a:spcPts val="0"/>
                </a:spcBef>
                <a:spcAft>
                  <a:spcPts val="0"/>
                </a:spcAft>
                <a:buClr>
                  <a:schemeClr val="dk1"/>
                </a:buClr>
                <a:buSzPts val="1100"/>
                <a:buFont typeface="Calibri"/>
                <a:buNone/>
              </a:pPr>
              <a:r>
                <a:rPr lang="en-US">
                  <a:solidFill>
                    <a:schemeClr val="dk1"/>
                  </a:solidFill>
                  <a:latin typeface="Calibri"/>
                  <a:ea typeface="Calibri"/>
                  <a:cs typeface="Calibri"/>
                  <a:sym typeface="Calibri"/>
                </a:rPr>
                <a:t>Representa respuestas anteriores del modelo. Se pueden incluir en la conversación para ampliar el contexto.</a:t>
              </a:r>
              <a:endParaRPr>
                <a:solidFill>
                  <a:schemeClr val="dk1"/>
                </a:solidFill>
                <a:latin typeface="Calibri"/>
                <a:ea typeface="Calibri"/>
                <a:cs typeface="Calibri"/>
                <a:sym typeface="Calibri"/>
              </a:endParaRPr>
            </a:p>
          </p:txBody>
        </p:sp>
      </p:grpSp>
      <p:cxnSp>
        <p:nvCxnSpPr>
          <p:cNvPr id="465" name="Google Shape;465;p29"/>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66" name="Google Shape;466;p29"/>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67" name="Google Shape;467;p29"/>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68" name="Google Shape;468;p29"/>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69" name="Google Shape;469;p29"/>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20</a:t>
            </a:r>
            <a:endParaRPr sz="800">
              <a:solidFill>
                <a:schemeClr val="dk1"/>
              </a:solidFill>
            </a:endParaRPr>
          </a:p>
        </p:txBody>
      </p:sp>
      <p:sp>
        <p:nvSpPr>
          <p:cNvPr id="470" name="Google Shape;470;p29"/>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71" name="Google Shape;471;p29"/>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Request – Chat Completitions</a:t>
            </a:r>
            <a:endParaRPr b="1" sz="5000">
              <a:latin typeface="Helvetica Neue"/>
              <a:ea typeface="Helvetica Neue"/>
              <a:cs typeface="Helvetica Neue"/>
              <a:sym typeface="Helvetica Neue"/>
            </a:endParaRPr>
          </a:p>
        </p:txBody>
      </p:sp>
      <p:pic>
        <p:nvPicPr>
          <p:cNvPr id="472" name="Google Shape;472;p29"/>
          <p:cNvPicPr preferRelativeResize="0"/>
          <p:nvPr/>
        </p:nvPicPr>
        <p:blipFill>
          <a:blip r:embed="rId7">
            <a:alphaModFix/>
          </a:blip>
          <a:stretch>
            <a:fillRect/>
          </a:stretch>
        </p:blipFill>
        <p:spPr>
          <a:xfrm>
            <a:off x="10017158" y="1262847"/>
            <a:ext cx="302375" cy="22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cxnSp>
        <p:nvCxnSpPr>
          <p:cNvPr id="477" name="Google Shape;477;p30"/>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78" name="Google Shape;478;p30"/>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79" name="Google Shape;479;p30"/>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80" name="Google Shape;480;p30"/>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81" name="Google Shape;481;p30"/>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21</a:t>
            </a:r>
            <a:endParaRPr sz="800">
              <a:solidFill>
                <a:schemeClr val="dk1"/>
              </a:solidFill>
            </a:endParaRPr>
          </a:p>
        </p:txBody>
      </p:sp>
      <p:sp>
        <p:nvSpPr>
          <p:cNvPr id="482" name="Google Shape;482;p30"/>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83" name="Google Shape;483;p30"/>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Request – Chat Completitions</a:t>
            </a:r>
            <a:endParaRPr b="1" sz="5000">
              <a:latin typeface="Helvetica Neue"/>
              <a:ea typeface="Helvetica Neue"/>
              <a:cs typeface="Helvetica Neue"/>
              <a:sym typeface="Helvetica Neue"/>
            </a:endParaRPr>
          </a:p>
        </p:txBody>
      </p:sp>
      <p:pic>
        <p:nvPicPr>
          <p:cNvPr id="484" name="Google Shape;484;p30"/>
          <p:cNvPicPr preferRelativeResize="0"/>
          <p:nvPr/>
        </p:nvPicPr>
        <p:blipFill>
          <a:blip r:embed="rId3">
            <a:alphaModFix/>
          </a:blip>
          <a:stretch>
            <a:fillRect/>
          </a:stretch>
        </p:blipFill>
        <p:spPr>
          <a:xfrm>
            <a:off x="10017158" y="1262847"/>
            <a:ext cx="302375" cy="223175"/>
          </a:xfrm>
          <a:prstGeom prst="rect">
            <a:avLst/>
          </a:prstGeom>
          <a:noFill/>
          <a:ln>
            <a:noFill/>
          </a:ln>
        </p:spPr>
      </p:pic>
      <p:sp>
        <p:nvSpPr>
          <p:cNvPr id="485" name="Google Shape;485;p30"/>
          <p:cNvSpPr txBox="1"/>
          <p:nvPr/>
        </p:nvSpPr>
        <p:spPr>
          <a:xfrm>
            <a:off x="1151000" y="1883263"/>
            <a:ext cx="8813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onsolas"/>
                <a:ea typeface="Consolas"/>
                <a:cs typeface="Consolas"/>
                <a:sym typeface="Consolas"/>
              </a:rPr>
              <a:t>curl https://api.openai.com/v1/chat/completions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-H "Content-Type: application/json" \</a:t>
            </a:r>
            <a:endParaRPr>
              <a:latin typeface="Consolas"/>
              <a:ea typeface="Consolas"/>
              <a:cs typeface="Consolas"/>
              <a:sym typeface="Consolas"/>
            </a:endParaRPr>
          </a:p>
          <a:p>
            <a:pPr indent="0" lvl="0" marL="0" rtl="0" algn="l">
              <a:spcBef>
                <a:spcPts val="0"/>
              </a:spcBef>
              <a:spcAft>
                <a:spcPts val="0"/>
              </a:spcAft>
              <a:buNone/>
            </a:pPr>
            <a:r>
              <a:rPr b="1" lang="en-US">
                <a:latin typeface="Consolas"/>
                <a:ea typeface="Consolas"/>
                <a:cs typeface="Consolas"/>
                <a:sym typeface="Consolas"/>
              </a:rPr>
              <a:t>  -H "Authorization: Bearer YOUR_API_KEY" \</a:t>
            </a:r>
            <a:endParaRPr b="1">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-d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"model": "gpt-4",</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"messages":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a:t>
            </a:r>
            <a:r>
              <a:rPr b="1" lang="en-US">
                <a:latin typeface="Consolas"/>
                <a:ea typeface="Consolas"/>
                <a:cs typeface="Consolas"/>
                <a:sym typeface="Consolas"/>
              </a:rPr>
              <a:t>"role": "system"</a:t>
            </a:r>
            <a:r>
              <a:rPr lang="en-US">
                <a:latin typeface="Consolas"/>
                <a:ea typeface="Consolas"/>
                <a:cs typeface="Consolas"/>
                <a:sym typeface="Consolas"/>
              </a:rPr>
              <a:t>, "content": "Eres un asistente que ayuda a los usuarios con consultas sobre programación."},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a:t>
            </a:r>
            <a:r>
              <a:rPr b="1" lang="en-US">
                <a:latin typeface="Consolas"/>
                <a:ea typeface="Consolas"/>
                <a:cs typeface="Consolas"/>
                <a:sym typeface="Consolas"/>
              </a:rPr>
              <a:t>{"role": "user",</a:t>
            </a:r>
            <a:r>
              <a:rPr lang="en-US">
                <a:latin typeface="Consolas"/>
                <a:ea typeface="Consolas"/>
                <a:cs typeface="Consolas"/>
                <a:sym typeface="Consolas"/>
              </a:rPr>
              <a:t> "content": "¿Cómo puedo crear una función en Python que devuelva la suma de dos números?"}</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31"/>
          <p:cNvSpPr txBox="1"/>
          <p:nvPr>
            <p:ph idx="1" type="body"/>
          </p:nvPr>
        </p:nvSpPr>
        <p:spPr>
          <a:xfrm>
            <a:off x="838200" y="1825625"/>
            <a:ext cx="10816500" cy="41961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800"/>
              <a:buNone/>
            </a:pPr>
            <a:r>
              <a:rPr i="0" lang="en-US" sz="1400" u="none" cap="none" strike="noStrike">
                <a:highlight>
                  <a:srgbClr val="F7F7F8"/>
                </a:highlight>
                <a:latin typeface="Helvetica Neue"/>
                <a:ea typeface="Helvetica Neue"/>
                <a:cs typeface="Helvetica Neue"/>
                <a:sym typeface="Helvetica Neue"/>
              </a:rPr>
              <a:t>POST</a:t>
            </a:r>
            <a:r>
              <a:rPr i="0" lang="en-US" sz="1400" u="none" strike="noStrike">
                <a:highlight>
                  <a:srgbClr val="F7F7F8"/>
                </a:highlight>
                <a:latin typeface="Helvetica Neue"/>
                <a:ea typeface="Helvetica Neue"/>
                <a:cs typeface="Helvetica Neue"/>
                <a:sym typeface="Helvetica Neue"/>
              </a:rPr>
              <a:t> </a:t>
            </a:r>
            <a:r>
              <a:rPr i="0" lang="en-US" sz="1400" u="sng" strike="noStrike">
                <a:solidFill>
                  <a:schemeClr val="hlink"/>
                </a:solidFill>
                <a:highlight>
                  <a:srgbClr val="F7F7F8"/>
                </a:highlight>
                <a:latin typeface="Helvetica Neue"/>
                <a:ea typeface="Helvetica Neue"/>
                <a:cs typeface="Helvetica Neue"/>
                <a:sym typeface="Helvetica Neue"/>
                <a:hlinkClick r:id="rId3"/>
              </a:rPr>
              <a:t>https://api.openai.com/v1/chat/completions</a:t>
            </a:r>
            <a:endParaRPr i="0" sz="1400" u="none" strike="noStrike">
              <a:highlight>
                <a:srgbClr val="F7F7F8"/>
              </a:highlight>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1800"/>
              <a:buNone/>
            </a:pPr>
            <a:r>
              <a:t/>
            </a:r>
            <a:endParaRPr sz="1400">
              <a:highlight>
                <a:srgbClr val="F7F7F8"/>
              </a:highlight>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b="1" lang="en-US" sz="1400">
                <a:latin typeface="Helvetica Neue"/>
                <a:ea typeface="Helvetica Neue"/>
                <a:cs typeface="Helvetica Neue"/>
                <a:sym typeface="Helvetica Neue"/>
              </a:rPr>
              <a:t>Ejemplos de Messages:</a:t>
            </a:r>
            <a:endParaRPr b="1"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b="1" lang="en-US" sz="1400">
                <a:latin typeface="Helvetica Neue"/>
                <a:ea typeface="Helvetica Neue"/>
                <a:cs typeface="Helvetica Neue"/>
                <a:sym typeface="Helvetica Neue"/>
              </a:rPr>
              <a:t>System</a:t>
            </a:r>
            <a:endParaRPr b="1"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 "role": "system", </a:t>
            </a:r>
            <a:endParaRPr sz="1400">
              <a:latin typeface="Consolas"/>
              <a:ea typeface="Consolas"/>
              <a:cs typeface="Consolas"/>
              <a:sym typeface="Consolas"/>
            </a:endParaRPr>
          </a:p>
          <a:p>
            <a:pPr indent="0" lvl="0" marL="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"content": "Eres un asistente virtual que ayuda a los usuarios con consultas sobre programación."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b="1" lang="en-US" sz="1400">
                <a:latin typeface="Helvetica Neue"/>
                <a:ea typeface="Helvetica Neue"/>
                <a:cs typeface="Helvetica Neue"/>
                <a:sym typeface="Helvetica Neue"/>
              </a:rPr>
              <a:t>User</a:t>
            </a:r>
            <a:endParaRPr b="1" sz="1400">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 "role": "user", </a:t>
            </a:r>
            <a:endParaRPr sz="1400">
              <a:latin typeface="Consolas"/>
              <a:ea typeface="Consolas"/>
              <a:cs typeface="Consolas"/>
              <a:sym typeface="Consolas"/>
            </a:endParaRPr>
          </a:p>
          <a:p>
            <a:pPr indent="0" lvl="0" marL="0" marR="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"content": "¿Cómo puedo crear una función en Python que devuelva la suma de dos números?" }</a:t>
            </a:r>
            <a:endParaRPr sz="1400">
              <a:latin typeface="Consolas"/>
              <a:ea typeface="Consolas"/>
              <a:cs typeface="Consolas"/>
              <a:sym typeface="Consolas"/>
            </a:endParaRPr>
          </a:p>
          <a:p>
            <a:pPr indent="0" lvl="0" marL="0" marR="0" rtl="0" algn="l">
              <a:lnSpc>
                <a:spcPct val="90000"/>
              </a:lnSpc>
              <a:spcBef>
                <a:spcPts val="1000"/>
              </a:spcBef>
              <a:spcAft>
                <a:spcPts val="0"/>
              </a:spcAft>
              <a:buClr>
                <a:schemeClr val="dk1"/>
              </a:buClr>
              <a:buSzPts val="1800"/>
              <a:buNone/>
            </a:pPr>
            <a:r>
              <a:t/>
            </a:r>
            <a:endParaRPr sz="1400">
              <a:latin typeface="Consolas"/>
              <a:ea typeface="Consolas"/>
              <a:cs typeface="Consolas"/>
              <a:sym typeface="Consolas"/>
            </a:endParaRPr>
          </a:p>
          <a:p>
            <a:pPr indent="0" lvl="0" marL="0" rtl="0" algn="l">
              <a:lnSpc>
                <a:spcPct val="90000"/>
              </a:lnSpc>
              <a:spcBef>
                <a:spcPts val="1000"/>
              </a:spcBef>
              <a:spcAft>
                <a:spcPts val="0"/>
              </a:spcAft>
              <a:buClr>
                <a:schemeClr val="dk1"/>
              </a:buClr>
              <a:buSzPts val="1800"/>
              <a:buNone/>
            </a:pPr>
            <a:r>
              <a:rPr b="1" lang="en-US" sz="1400">
                <a:latin typeface="Helvetica Neue"/>
                <a:ea typeface="Helvetica Neue"/>
                <a:cs typeface="Helvetica Neue"/>
                <a:sym typeface="Helvetica Neue"/>
              </a:rPr>
              <a:t>Assistant</a:t>
            </a:r>
            <a:endParaRPr b="1"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 "role": "assistant", </a:t>
            </a:r>
            <a:endParaRPr sz="1400">
              <a:latin typeface="Consolas"/>
              <a:ea typeface="Consolas"/>
              <a:cs typeface="Consolas"/>
              <a:sym typeface="Consolas"/>
            </a:endParaRPr>
          </a:p>
          <a:p>
            <a:pPr indent="0" lvl="0" marL="0" rtl="0" algn="l">
              <a:lnSpc>
                <a:spcPct val="90000"/>
              </a:lnSpc>
              <a:spcBef>
                <a:spcPts val="1000"/>
              </a:spcBef>
              <a:spcAft>
                <a:spcPts val="0"/>
              </a:spcAft>
              <a:buClr>
                <a:schemeClr val="dk1"/>
              </a:buClr>
              <a:buSzPts val="1800"/>
              <a:buNone/>
            </a:pPr>
            <a:r>
              <a:rPr lang="en-US" sz="1400">
                <a:latin typeface="Consolas"/>
                <a:ea typeface="Consolas"/>
                <a:cs typeface="Consolas"/>
                <a:sym typeface="Consolas"/>
              </a:rPr>
              <a:t>"content": "Para crear una función en Python que devuelva la suma de dos números, puedes seguir este ejemplo:\n\n```python\ndef suma(a, b):\n return a + b\n```\n\nPuedes llamar a esta función pasando dos números como argumentos, por ejemplo: `suma(3, 5)` devolverá `8`." }</a:t>
            </a:r>
            <a:endParaRPr sz="1400">
              <a:latin typeface="Consolas"/>
              <a:ea typeface="Consolas"/>
              <a:cs typeface="Consolas"/>
              <a:sym typeface="Consolas"/>
            </a:endParaRPr>
          </a:p>
        </p:txBody>
      </p:sp>
      <p:cxnSp>
        <p:nvCxnSpPr>
          <p:cNvPr id="491" name="Google Shape;491;p31"/>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492" name="Google Shape;492;p31"/>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493" name="Google Shape;493;p31"/>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494" name="Google Shape;494;p31"/>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495" name="Google Shape;495;p31"/>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20</a:t>
            </a:r>
            <a:endParaRPr sz="800">
              <a:solidFill>
                <a:schemeClr val="dk1"/>
              </a:solidFill>
            </a:endParaRPr>
          </a:p>
        </p:txBody>
      </p:sp>
      <p:sp>
        <p:nvSpPr>
          <p:cNvPr id="496" name="Google Shape;496;p31"/>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497" name="Google Shape;497;p31"/>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Request – Chat Completitions</a:t>
            </a:r>
            <a:endParaRPr b="1" sz="5000">
              <a:latin typeface="Helvetica Neue"/>
              <a:ea typeface="Helvetica Neue"/>
              <a:cs typeface="Helvetica Neue"/>
              <a:sym typeface="Helvetica Neue"/>
            </a:endParaRPr>
          </a:p>
        </p:txBody>
      </p:sp>
      <p:pic>
        <p:nvPicPr>
          <p:cNvPr id="498" name="Google Shape;498;p31"/>
          <p:cNvPicPr preferRelativeResize="0"/>
          <p:nvPr/>
        </p:nvPicPr>
        <p:blipFill>
          <a:blip r:embed="rId4">
            <a:alphaModFix/>
          </a:blip>
          <a:stretch>
            <a:fillRect/>
          </a:stretch>
        </p:blipFill>
        <p:spPr>
          <a:xfrm>
            <a:off x="10017158" y="1262847"/>
            <a:ext cx="302375" cy="22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14"/>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en-US" sz="5000">
                <a:latin typeface="Helvetica Neue"/>
                <a:ea typeface="Helvetica Neue"/>
                <a:cs typeface="Helvetica Neue"/>
                <a:sym typeface="Helvetica Neue"/>
              </a:rPr>
              <a:t>Agenda</a:t>
            </a:r>
            <a:endParaRPr b="1" sz="5400">
              <a:latin typeface="Helvetica Neue"/>
              <a:ea typeface="Helvetica Neue"/>
              <a:cs typeface="Helvetica Neue"/>
              <a:sym typeface="Helvetica Neue"/>
            </a:endParaRPr>
          </a:p>
        </p:txBody>
      </p:sp>
      <p:sp>
        <p:nvSpPr>
          <p:cNvPr id="103" name="Google Shape;103;p14"/>
          <p:cNvSpPr/>
          <p:nvPr/>
        </p:nvSpPr>
        <p:spPr>
          <a:xfrm>
            <a:off x="902554" y="3466865"/>
            <a:ext cx="19152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04" name="Google Shape;104;p14"/>
          <p:cNvSpPr txBox="1"/>
          <p:nvPr/>
        </p:nvSpPr>
        <p:spPr>
          <a:xfrm>
            <a:off x="902554" y="3585103"/>
            <a:ext cx="1915200" cy="287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Calibri"/>
              <a:buNone/>
            </a:pPr>
            <a:r>
              <a:rPr b="1" i="0" lang="en-US" sz="1700" u="none" cap="none" strike="noStrike">
                <a:solidFill>
                  <a:srgbClr val="000000"/>
                </a:solidFill>
                <a:latin typeface="Helvetica Neue"/>
                <a:ea typeface="Helvetica Neue"/>
                <a:cs typeface="Helvetica Neue"/>
                <a:sym typeface="Helvetica Neue"/>
              </a:rPr>
              <a:t>Introducción</a:t>
            </a:r>
            <a:endParaRPr b="1" i="0" sz="1700" u="none" cap="none" strike="noStrike">
              <a:solidFill>
                <a:srgbClr val="000000"/>
              </a:solidFill>
              <a:latin typeface="Helvetica Neue"/>
              <a:ea typeface="Helvetica Neue"/>
              <a:cs typeface="Helvetica Neue"/>
              <a:sym typeface="Helvetica Neue"/>
            </a:endParaRPr>
          </a:p>
        </p:txBody>
      </p:sp>
      <p:sp>
        <p:nvSpPr>
          <p:cNvPr id="105" name="Google Shape;105;p14"/>
          <p:cNvSpPr/>
          <p:nvPr/>
        </p:nvSpPr>
        <p:spPr>
          <a:xfrm>
            <a:off x="902554" y="3791897"/>
            <a:ext cx="1915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06" name="Google Shape;106;p14"/>
          <p:cNvSpPr txBox="1"/>
          <p:nvPr/>
        </p:nvSpPr>
        <p:spPr>
          <a:xfrm>
            <a:off x="902554" y="4441217"/>
            <a:ext cx="1915200" cy="810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Modelos</a:t>
            </a:r>
            <a:endParaRPr i="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385"/>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Capacidades de la API</a:t>
            </a:r>
            <a:endParaRPr i="0" u="none" cap="none" strike="noStrike">
              <a:solidFill>
                <a:srgbClr val="000000"/>
              </a:solidFill>
              <a:latin typeface="Helvetica Neue"/>
              <a:ea typeface="Helvetica Neue"/>
              <a:cs typeface="Helvetica Neue"/>
              <a:sym typeface="Helvetica Neue"/>
            </a:endParaRPr>
          </a:p>
        </p:txBody>
      </p:sp>
      <p:sp>
        <p:nvSpPr>
          <p:cNvPr id="107" name="Google Shape;107;p14"/>
          <p:cNvSpPr/>
          <p:nvPr/>
        </p:nvSpPr>
        <p:spPr>
          <a:xfrm>
            <a:off x="3000272" y="3466865"/>
            <a:ext cx="19152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08" name="Google Shape;108;p14"/>
          <p:cNvSpPr txBox="1"/>
          <p:nvPr/>
        </p:nvSpPr>
        <p:spPr>
          <a:xfrm>
            <a:off x="3239349" y="3585100"/>
            <a:ext cx="1119600" cy="287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Calibri"/>
              <a:buNone/>
            </a:pPr>
            <a:r>
              <a:rPr b="1" i="0" lang="en-US" sz="1700" u="none" cap="none" strike="noStrike">
                <a:solidFill>
                  <a:srgbClr val="000000"/>
                </a:solidFill>
                <a:latin typeface="Helvetica Neue"/>
                <a:ea typeface="Helvetica Neue"/>
                <a:cs typeface="Helvetica Neue"/>
                <a:sym typeface="Helvetica Neue"/>
              </a:rPr>
              <a:t>Costos</a:t>
            </a:r>
            <a:endParaRPr b="1" i="0" sz="1700" u="none" cap="none" strike="noStrike">
              <a:solidFill>
                <a:srgbClr val="000000"/>
              </a:solidFill>
              <a:latin typeface="Helvetica Neue"/>
              <a:ea typeface="Helvetica Neue"/>
              <a:cs typeface="Helvetica Neue"/>
              <a:sym typeface="Helvetica Neue"/>
            </a:endParaRPr>
          </a:p>
        </p:txBody>
      </p:sp>
      <p:sp>
        <p:nvSpPr>
          <p:cNvPr id="109" name="Google Shape;109;p14"/>
          <p:cNvSpPr/>
          <p:nvPr/>
        </p:nvSpPr>
        <p:spPr>
          <a:xfrm>
            <a:off x="5009514" y="3466865"/>
            <a:ext cx="19152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10" name="Google Shape;110;p14"/>
          <p:cNvSpPr txBox="1"/>
          <p:nvPr/>
        </p:nvSpPr>
        <p:spPr>
          <a:xfrm>
            <a:off x="5109802" y="3585103"/>
            <a:ext cx="1915200" cy="287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Calibri"/>
              <a:buNone/>
            </a:pPr>
            <a:r>
              <a:rPr b="1" i="0" lang="en-US" sz="1700" u="none" cap="none" strike="noStrike">
                <a:solidFill>
                  <a:srgbClr val="000000"/>
                </a:solidFill>
                <a:latin typeface="Helvetica Neue"/>
                <a:ea typeface="Helvetica Neue"/>
                <a:cs typeface="Helvetica Neue"/>
                <a:sym typeface="Helvetica Neue"/>
              </a:rPr>
              <a:t>Presentación del Ejercicio</a:t>
            </a:r>
            <a:endParaRPr b="1" i="0" sz="1700" u="none" cap="none" strike="noStrike">
              <a:solidFill>
                <a:srgbClr val="000000"/>
              </a:solidFill>
              <a:latin typeface="Helvetica Neue"/>
              <a:ea typeface="Helvetica Neue"/>
              <a:cs typeface="Helvetica Neue"/>
              <a:sym typeface="Helvetica Neue"/>
            </a:endParaRPr>
          </a:p>
        </p:txBody>
      </p:sp>
      <p:sp>
        <p:nvSpPr>
          <p:cNvPr id="111" name="Google Shape;111;p14"/>
          <p:cNvSpPr/>
          <p:nvPr/>
        </p:nvSpPr>
        <p:spPr>
          <a:xfrm>
            <a:off x="7623481" y="3466865"/>
            <a:ext cx="19152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12" name="Google Shape;112;p14"/>
          <p:cNvSpPr txBox="1"/>
          <p:nvPr/>
        </p:nvSpPr>
        <p:spPr>
          <a:xfrm>
            <a:off x="7623481" y="3585103"/>
            <a:ext cx="1915200" cy="287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Calibri"/>
              <a:buNone/>
            </a:pPr>
            <a:r>
              <a:rPr b="1" i="0" lang="en-US" sz="1700" u="none" cap="none" strike="noStrike">
                <a:solidFill>
                  <a:srgbClr val="000000"/>
                </a:solidFill>
                <a:latin typeface="Helvetica Neue"/>
                <a:ea typeface="Helvetica Neue"/>
                <a:cs typeface="Helvetica Neue"/>
                <a:sym typeface="Helvetica Neue"/>
              </a:rPr>
              <a:t>API</a:t>
            </a:r>
            <a:endParaRPr b="1" i="0" sz="1700" u="none" cap="none" strike="noStrike">
              <a:solidFill>
                <a:srgbClr val="000000"/>
              </a:solidFill>
              <a:latin typeface="Helvetica Neue"/>
              <a:ea typeface="Helvetica Neue"/>
              <a:cs typeface="Helvetica Neue"/>
              <a:sym typeface="Helvetica Neue"/>
            </a:endParaRPr>
          </a:p>
        </p:txBody>
      </p:sp>
      <p:sp>
        <p:nvSpPr>
          <p:cNvPr id="113" name="Google Shape;113;p14"/>
          <p:cNvSpPr/>
          <p:nvPr/>
        </p:nvSpPr>
        <p:spPr>
          <a:xfrm>
            <a:off x="7623481" y="3791897"/>
            <a:ext cx="1915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14" name="Google Shape;114;p14"/>
          <p:cNvSpPr txBox="1"/>
          <p:nvPr/>
        </p:nvSpPr>
        <p:spPr>
          <a:xfrm>
            <a:off x="7623481" y="4441217"/>
            <a:ext cx="1915200" cy="810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Endpoints</a:t>
            </a:r>
            <a:endParaRPr i="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385"/>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Autenticación</a:t>
            </a:r>
            <a:endParaRPr i="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385"/>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Request y Response</a:t>
            </a:r>
            <a:endParaRPr i="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385"/>
              </a:spcBef>
              <a:spcAft>
                <a:spcPts val="0"/>
              </a:spcAft>
              <a:buClr>
                <a:srgbClr val="000000"/>
              </a:buClr>
              <a:buSzPts val="1100"/>
              <a:buFont typeface="Calibri"/>
              <a:buNone/>
            </a:pPr>
            <a:r>
              <a:rPr i="0" lang="en-US" u="none" cap="none" strike="noStrike">
                <a:solidFill>
                  <a:srgbClr val="000000"/>
                </a:solidFill>
                <a:latin typeface="Helvetica Neue"/>
                <a:ea typeface="Helvetica Neue"/>
                <a:cs typeface="Helvetica Neue"/>
                <a:sym typeface="Helvetica Neue"/>
              </a:rPr>
              <a:t>Parámetros</a:t>
            </a:r>
            <a:endParaRPr i="0" u="none" cap="none" strike="noStrike">
              <a:solidFill>
                <a:srgbClr val="000000"/>
              </a:solidFill>
              <a:latin typeface="Helvetica Neue"/>
              <a:ea typeface="Helvetica Neue"/>
              <a:cs typeface="Helvetica Neue"/>
              <a:sym typeface="Helvetica Neue"/>
            </a:endParaRPr>
          </a:p>
        </p:txBody>
      </p:sp>
      <p:sp>
        <p:nvSpPr>
          <p:cNvPr id="115" name="Google Shape;115;p14"/>
          <p:cNvSpPr/>
          <p:nvPr/>
        </p:nvSpPr>
        <p:spPr>
          <a:xfrm>
            <a:off x="9751748" y="3466865"/>
            <a:ext cx="19152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sp>
        <p:nvSpPr>
          <p:cNvPr id="116" name="Google Shape;116;p14"/>
          <p:cNvSpPr txBox="1"/>
          <p:nvPr/>
        </p:nvSpPr>
        <p:spPr>
          <a:xfrm>
            <a:off x="9751748" y="3585103"/>
            <a:ext cx="1915200" cy="287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Calibri"/>
              <a:buNone/>
            </a:pPr>
            <a:r>
              <a:rPr b="1" i="0" lang="en-US" sz="1700" u="none" cap="none" strike="noStrike">
                <a:solidFill>
                  <a:srgbClr val="000000"/>
                </a:solidFill>
                <a:latin typeface="Helvetica Neue"/>
                <a:ea typeface="Helvetica Neue"/>
                <a:cs typeface="Helvetica Neue"/>
                <a:sym typeface="Helvetica Neue"/>
              </a:rPr>
              <a:t>Desarrollo del Ejercicio</a:t>
            </a:r>
            <a:endParaRPr b="1" i="0" sz="1700" u="none" cap="none" strike="noStrike">
              <a:solidFill>
                <a:srgbClr val="000000"/>
              </a:solidFill>
              <a:latin typeface="Helvetica Neue"/>
              <a:ea typeface="Helvetica Neue"/>
              <a:cs typeface="Helvetica Neue"/>
              <a:sym typeface="Helvetica Neue"/>
            </a:endParaRPr>
          </a:p>
        </p:txBody>
      </p:sp>
      <p:sp>
        <p:nvSpPr>
          <p:cNvPr id="117" name="Google Shape;117;p14"/>
          <p:cNvSpPr/>
          <p:nvPr/>
        </p:nvSpPr>
        <p:spPr>
          <a:xfrm>
            <a:off x="9751748" y="3791897"/>
            <a:ext cx="1915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Helvetica Neue"/>
              <a:ea typeface="Helvetica Neue"/>
              <a:cs typeface="Helvetica Neue"/>
              <a:sym typeface="Helvetica Neue"/>
            </a:endParaRPr>
          </a:p>
        </p:txBody>
      </p:sp>
      <p:cxnSp>
        <p:nvCxnSpPr>
          <p:cNvPr id="118" name="Google Shape;118;p14"/>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119" name="Google Shape;119;p14"/>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120" name="Google Shape;120;p14"/>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121" name="Google Shape;121;p14"/>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122" name="Google Shape;122;p14"/>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a:t>
            </a:r>
            <a:endParaRPr sz="800">
              <a:solidFill>
                <a:schemeClr val="dk1"/>
              </a:solidFill>
            </a:endParaRPr>
          </a:p>
        </p:txBody>
      </p:sp>
      <p:sp>
        <p:nvSpPr>
          <p:cNvPr id="123" name="Google Shape;123;p14"/>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124" name="Google Shape;124;p14"/>
          <p:cNvPicPr preferRelativeResize="0"/>
          <p:nvPr/>
        </p:nvPicPr>
        <p:blipFill>
          <a:blip r:embed="rId3">
            <a:alphaModFix/>
          </a:blip>
          <a:stretch>
            <a:fillRect/>
          </a:stretch>
        </p:blipFill>
        <p:spPr>
          <a:xfrm>
            <a:off x="3411406" y="1262847"/>
            <a:ext cx="302375" cy="223175"/>
          </a:xfrm>
          <a:prstGeom prst="rect">
            <a:avLst/>
          </a:prstGeom>
          <a:noFill/>
          <a:ln>
            <a:noFill/>
          </a:ln>
        </p:spPr>
      </p:pic>
      <p:cxnSp>
        <p:nvCxnSpPr>
          <p:cNvPr id="125" name="Google Shape;125;p14"/>
          <p:cNvCxnSpPr/>
          <p:nvPr/>
        </p:nvCxnSpPr>
        <p:spPr>
          <a:xfrm>
            <a:off x="902550" y="4230770"/>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4"/>
          <p:cNvCxnSpPr/>
          <p:nvPr/>
        </p:nvCxnSpPr>
        <p:spPr>
          <a:xfrm>
            <a:off x="3248950" y="4230770"/>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14"/>
          <p:cNvCxnSpPr/>
          <p:nvPr/>
        </p:nvCxnSpPr>
        <p:spPr>
          <a:xfrm>
            <a:off x="5103775" y="4230770"/>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4"/>
          <p:cNvCxnSpPr/>
          <p:nvPr/>
        </p:nvCxnSpPr>
        <p:spPr>
          <a:xfrm>
            <a:off x="7623463" y="4230770"/>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14"/>
          <p:cNvCxnSpPr/>
          <p:nvPr/>
        </p:nvCxnSpPr>
        <p:spPr>
          <a:xfrm>
            <a:off x="9751738" y="4230770"/>
            <a:ext cx="1252800" cy="0"/>
          </a:xfrm>
          <a:prstGeom prst="straightConnector1">
            <a:avLst/>
          </a:prstGeom>
          <a:noFill/>
          <a:ln cap="flat" cmpd="sng" w="9525">
            <a:solidFill>
              <a:schemeClr val="dk2"/>
            </a:solidFill>
            <a:prstDash val="solid"/>
            <a:round/>
            <a:headEnd len="med" w="med" type="none"/>
            <a:tailEnd len="med" w="med" type="none"/>
          </a:ln>
        </p:spPr>
      </p:cxnSp>
      <p:pic>
        <p:nvPicPr>
          <p:cNvPr id="130" name="Google Shape;130;p14"/>
          <p:cNvPicPr preferRelativeResize="0"/>
          <p:nvPr/>
        </p:nvPicPr>
        <p:blipFill>
          <a:blip r:embed="rId4">
            <a:alphaModFix/>
          </a:blip>
          <a:stretch>
            <a:fillRect/>
          </a:stretch>
        </p:blipFill>
        <p:spPr>
          <a:xfrm>
            <a:off x="902550" y="2309650"/>
            <a:ext cx="1119601" cy="1119601"/>
          </a:xfrm>
          <a:prstGeom prst="rect">
            <a:avLst/>
          </a:prstGeom>
          <a:noFill/>
          <a:ln>
            <a:noFill/>
          </a:ln>
        </p:spPr>
      </p:pic>
      <p:pic>
        <p:nvPicPr>
          <p:cNvPr id="131" name="Google Shape;131;p14"/>
          <p:cNvPicPr preferRelativeResize="0"/>
          <p:nvPr/>
        </p:nvPicPr>
        <p:blipFill>
          <a:blip r:embed="rId5">
            <a:alphaModFix/>
          </a:blip>
          <a:stretch>
            <a:fillRect/>
          </a:stretch>
        </p:blipFill>
        <p:spPr>
          <a:xfrm>
            <a:off x="4843125" y="1826700"/>
            <a:ext cx="1596600" cy="1596600"/>
          </a:xfrm>
          <a:prstGeom prst="rect">
            <a:avLst/>
          </a:prstGeom>
          <a:noFill/>
          <a:ln>
            <a:noFill/>
          </a:ln>
        </p:spPr>
      </p:pic>
      <p:pic>
        <p:nvPicPr>
          <p:cNvPr id="132" name="Google Shape;132;p14"/>
          <p:cNvPicPr preferRelativeResize="0"/>
          <p:nvPr/>
        </p:nvPicPr>
        <p:blipFill rotWithShape="1">
          <a:blip r:embed="rId6">
            <a:alphaModFix/>
          </a:blip>
          <a:srcRect b="26587" l="16329" r="15601" t="11840"/>
          <a:stretch/>
        </p:blipFill>
        <p:spPr>
          <a:xfrm>
            <a:off x="7345812" y="1990449"/>
            <a:ext cx="1423649" cy="1287703"/>
          </a:xfrm>
          <a:prstGeom prst="rect">
            <a:avLst/>
          </a:prstGeom>
          <a:noFill/>
          <a:ln>
            <a:noFill/>
          </a:ln>
        </p:spPr>
      </p:pic>
      <p:pic>
        <p:nvPicPr>
          <p:cNvPr id="133" name="Google Shape;133;p14"/>
          <p:cNvPicPr preferRelativeResize="0"/>
          <p:nvPr/>
        </p:nvPicPr>
        <p:blipFill>
          <a:blip r:embed="rId7">
            <a:alphaModFix/>
          </a:blip>
          <a:stretch>
            <a:fillRect/>
          </a:stretch>
        </p:blipFill>
        <p:spPr>
          <a:xfrm>
            <a:off x="9430600" y="1836000"/>
            <a:ext cx="1596600" cy="1596600"/>
          </a:xfrm>
          <a:prstGeom prst="rect">
            <a:avLst/>
          </a:prstGeom>
          <a:noFill/>
          <a:ln>
            <a:noFill/>
          </a:ln>
        </p:spPr>
      </p:pic>
      <p:pic>
        <p:nvPicPr>
          <p:cNvPr id="134" name="Google Shape;134;p14"/>
          <p:cNvPicPr preferRelativeResize="0"/>
          <p:nvPr/>
        </p:nvPicPr>
        <p:blipFill>
          <a:blip r:embed="rId8">
            <a:alphaModFix/>
          </a:blip>
          <a:stretch>
            <a:fillRect/>
          </a:stretch>
        </p:blipFill>
        <p:spPr>
          <a:xfrm>
            <a:off x="3000275" y="2357187"/>
            <a:ext cx="1423652" cy="869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32"/>
          <p:cNvSpPr txBox="1"/>
          <p:nvPr>
            <p:ph idx="1" type="body"/>
          </p:nvPr>
        </p:nvSpPr>
        <p:spPr>
          <a:xfrm>
            <a:off x="838200" y="1825625"/>
            <a:ext cx="10515600" cy="4686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Clr>
                <a:srgbClr val="131313"/>
              </a:buClr>
              <a:buSzPts val="1400"/>
              <a:buNone/>
            </a:pPr>
            <a:r>
              <a:rPr lang="en-US" sz="1400">
                <a:solidFill>
                  <a:srgbClr val="131313"/>
                </a:solidFill>
                <a:latin typeface="Helvetica Neue"/>
                <a:ea typeface="Helvetica Neue"/>
                <a:cs typeface="Helvetica Neue"/>
                <a:sym typeface="Helvetica Neue"/>
              </a:rPr>
              <a:t>Controla la aleatoriedad de las respuestas generadas. Valores más bajos (como 0.2) hacen que el modelo genere texto más conservador, mientras que valores más alto aumentan la </a:t>
            </a:r>
            <a:r>
              <a:rPr b="1" lang="en-US" sz="1400">
                <a:solidFill>
                  <a:srgbClr val="131313"/>
                </a:solidFill>
                <a:latin typeface="Helvetica Neue"/>
                <a:ea typeface="Helvetica Neue"/>
                <a:cs typeface="Helvetica Neue"/>
                <a:sym typeface="Helvetica Neue"/>
              </a:rPr>
              <a:t>creatividad y variedad</a:t>
            </a:r>
            <a:r>
              <a:rPr lang="en-US" sz="1400">
                <a:solidFill>
                  <a:srgbClr val="131313"/>
                </a:solidFill>
                <a:latin typeface="Helvetica Neue"/>
                <a:ea typeface="Helvetica Neue"/>
                <a:cs typeface="Helvetica Neue"/>
                <a:sym typeface="Helvetica Neue"/>
              </a:rPr>
              <a:t>, permitiendo respuestas más diversas e impredecibles.</a:t>
            </a:r>
            <a:endParaRPr sz="14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Clr>
                <a:srgbClr val="131313"/>
              </a:buClr>
              <a:buSzPts val="1400"/>
              <a:buNone/>
            </a:pPr>
            <a:r>
              <a:t/>
            </a:r>
            <a:endParaRPr sz="14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Clr>
                <a:srgbClr val="131313"/>
              </a:buClr>
              <a:buSzPts val="1400"/>
              <a:buNone/>
            </a:pPr>
            <a:r>
              <a:t/>
            </a:r>
            <a:endParaRPr sz="14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Clr>
                <a:srgbClr val="131313"/>
              </a:buClr>
              <a:buSzPts val="1400"/>
              <a:buNone/>
            </a:pPr>
            <a:r>
              <a:t/>
            </a:r>
            <a:endParaRPr sz="14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None/>
            </a:pPr>
            <a:r>
              <a:t/>
            </a:r>
            <a:endParaRPr b="1" sz="12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None/>
            </a:pPr>
            <a:r>
              <a:t/>
            </a:r>
            <a:endParaRPr b="1" sz="12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None/>
            </a:pPr>
            <a:br>
              <a:rPr lang="en-US" sz="1200">
                <a:solidFill>
                  <a:srgbClr val="131313"/>
                </a:solidFill>
                <a:latin typeface="Helvetica Neue"/>
                <a:ea typeface="Helvetica Neue"/>
                <a:cs typeface="Helvetica Neue"/>
                <a:sym typeface="Helvetica Neue"/>
              </a:rPr>
            </a:br>
            <a:endParaRPr sz="1200">
              <a:solidFill>
                <a:srgbClr val="131313"/>
              </a:solidFill>
              <a:latin typeface="Helvetica Neue"/>
              <a:ea typeface="Helvetica Neue"/>
              <a:cs typeface="Helvetica Neue"/>
              <a:sym typeface="Helvetica Neue"/>
            </a:endParaRPr>
          </a:p>
          <a:p>
            <a:pPr indent="-273050" lvl="1" marL="742950" rtl="0" algn="l">
              <a:lnSpc>
                <a:spcPct val="90000"/>
              </a:lnSpc>
              <a:spcBef>
                <a:spcPts val="500"/>
              </a:spcBef>
              <a:spcAft>
                <a:spcPts val="0"/>
              </a:spcAft>
              <a:buClr>
                <a:srgbClr val="131313"/>
              </a:buClr>
              <a:buSzPts val="1200"/>
              <a:buFont typeface="Courier New"/>
              <a:buChar char="o"/>
            </a:pPr>
            <a:r>
              <a:rPr b="1" lang="en-US" sz="1200">
                <a:solidFill>
                  <a:srgbClr val="131313"/>
                </a:solidFill>
                <a:latin typeface="Helvetica Neue"/>
                <a:ea typeface="Helvetica Neue"/>
                <a:cs typeface="Helvetica Neue"/>
                <a:sym typeface="Helvetica Neue"/>
              </a:rPr>
              <a:t>Valor bajo (cercano a 0):</a:t>
            </a:r>
            <a:r>
              <a:rPr lang="en-US" sz="1200">
                <a:solidFill>
                  <a:srgbClr val="131313"/>
                </a:solidFill>
                <a:latin typeface="Helvetica Neue"/>
                <a:ea typeface="Helvetica Neue"/>
                <a:cs typeface="Helvetica Neue"/>
                <a:sym typeface="Helvetica Neue"/>
              </a:rPr>
              <a:t> La salida será más determinista haciendo que el modelo selecciona las palabras que considera más probables para la respuesta basándose en las estadísticas de su entrenamiento, esto es fundamental para aplicaciones donde la precisión y la coherencia son cruciales.</a:t>
            </a:r>
            <a:endParaRPr sz="1200">
              <a:solidFill>
                <a:srgbClr val="131313"/>
              </a:solidFill>
              <a:latin typeface="Helvetica Neue"/>
              <a:ea typeface="Helvetica Neue"/>
              <a:cs typeface="Helvetica Neue"/>
              <a:sym typeface="Helvetica Neue"/>
            </a:endParaRPr>
          </a:p>
          <a:p>
            <a:pPr indent="-196850" lvl="1" marL="742950" rtl="0" algn="l">
              <a:lnSpc>
                <a:spcPct val="90000"/>
              </a:lnSpc>
              <a:spcBef>
                <a:spcPts val="500"/>
              </a:spcBef>
              <a:spcAft>
                <a:spcPts val="0"/>
              </a:spcAft>
              <a:buClr>
                <a:schemeClr val="dk1"/>
              </a:buClr>
              <a:buSzPts val="1400"/>
              <a:buFont typeface="Courier New"/>
              <a:buNone/>
            </a:pPr>
            <a:r>
              <a:t/>
            </a:r>
            <a:endParaRPr sz="1200">
              <a:latin typeface="Helvetica Neue"/>
              <a:ea typeface="Helvetica Neue"/>
              <a:cs typeface="Helvetica Neue"/>
              <a:sym typeface="Helvetica Neue"/>
            </a:endParaRPr>
          </a:p>
          <a:p>
            <a:pPr indent="-273050" lvl="1" marL="742950" rtl="0" algn="l">
              <a:lnSpc>
                <a:spcPct val="90000"/>
              </a:lnSpc>
              <a:spcBef>
                <a:spcPts val="500"/>
              </a:spcBef>
              <a:spcAft>
                <a:spcPts val="0"/>
              </a:spcAft>
              <a:buClr>
                <a:srgbClr val="131313"/>
              </a:buClr>
              <a:buSzPts val="1200"/>
              <a:buFont typeface="Courier New"/>
              <a:buChar char="o"/>
            </a:pPr>
            <a:r>
              <a:rPr b="1" lang="en-US" sz="1200">
                <a:solidFill>
                  <a:srgbClr val="131313"/>
                </a:solidFill>
                <a:latin typeface="Helvetica Neue"/>
                <a:ea typeface="Helvetica Neue"/>
                <a:cs typeface="Helvetica Neue"/>
                <a:sym typeface="Helvetica Neue"/>
              </a:rPr>
              <a:t>Valor alto (cercano a 2):</a:t>
            </a:r>
            <a:r>
              <a:rPr lang="en-US" sz="1200">
                <a:solidFill>
                  <a:srgbClr val="131313"/>
                </a:solidFill>
                <a:latin typeface="Helvetica Neue"/>
                <a:ea typeface="Helvetica Neue"/>
                <a:cs typeface="Helvetica Neue"/>
                <a:sym typeface="Helvetica Neue"/>
              </a:rPr>
              <a:t>  </a:t>
            </a:r>
            <a:r>
              <a:rPr lang="en-US" sz="1200">
                <a:latin typeface="Helvetica Neue"/>
                <a:ea typeface="Helvetica Neue"/>
                <a:cs typeface="Helvetica Neue"/>
                <a:sym typeface="Helvetica Neue"/>
              </a:rPr>
              <a:t>La salida será más creativa y variada. El modelo tomará más riesgos al elegir palabras y frases menos probables. Esto es útil para tareas que se benefician de la creatividad y la exploración de diferentes posibilidades</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lang="en-US" sz="1200">
                <a:latin typeface="Helvetica Neue"/>
                <a:ea typeface="Helvetica Neue"/>
                <a:cs typeface="Helvetica Neue"/>
                <a:sym typeface="Helvetica Neue"/>
              </a:rPr>
              <a:t>Temperature, se ajusta principalmente para trabajar la creatividad.</a:t>
            </a:r>
            <a:endParaRPr sz="1200">
              <a:latin typeface="Helvetica Neue"/>
              <a:ea typeface="Helvetica Neue"/>
              <a:cs typeface="Helvetica Neue"/>
              <a:sym typeface="Helvetica Neue"/>
            </a:endParaRPr>
          </a:p>
        </p:txBody>
      </p:sp>
      <p:sp>
        <p:nvSpPr>
          <p:cNvPr id="504" name="Google Shape;504;p32"/>
          <p:cNvSpPr txBox="1"/>
          <p:nvPr/>
        </p:nvSpPr>
        <p:spPr>
          <a:xfrm>
            <a:off x="12438999" y="2208572"/>
            <a:ext cx="1025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Se podría hacer los rangos cómo una barra de progreso visual que permita recordar fácilmente los rangos??</a:t>
            </a:r>
            <a:endParaRPr/>
          </a:p>
        </p:txBody>
      </p:sp>
      <p:cxnSp>
        <p:nvCxnSpPr>
          <p:cNvPr id="505" name="Google Shape;505;p32"/>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06" name="Google Shape;506;p32"/>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07" name="Google Shape;507;p32"/>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08" name="Google Shape;508;p32"/>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09" name="Google Shape;509;p32"/>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22</a:t>
            </a:r>
            <a:endParaRPr sz="800">
              <a:solidFill>
                <a:schemeClr val="dk1"/>
              </a:solidFill>
            </a:endParaRPr>
          </a:p>
        </p:txBody>
      </p:sp>
      <p:sp>
        <p:nvSpPr>
          <p:cNvPr id="510" name="Google Shape;510;p32"/>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511" name="Google Shape;511;p32"/>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44">
                <a:latin typeface="Helvetica Neue"/>
                <a:ea typeface="Helvetica Neue"/>
                <a:cs typeface="Helvetica Neue"/>
                <a:sym typeface="Helvetica Neue"/>
              </a:rPr>
              <a:t>Temperature</a:t>
            </a:r>
            <a:endParaRPr b="1" sz="4544">
              <a:latin typeface="Helvetica Neue"/>
              <a:ea typeface="Helvetica Neue"/>
              <a:cs typeface="Helvetica Neue"/>
              <a:sym typeface="Helvetica Neue"/>
            </a:endParaRPr>
          </a:p>
        </p:txBody>
      </p:sp>
      <p:pic>
        <p:nvPicPr>
          <p:cNvPr id="512" name="Google Shape;512;p32"/>
          <p:cNvPicPr preferRelativeResize="0"/>
          <p:nvPr/>
        </p:nvPicPr>
        <p:blipFill>
          <a:blip r:embed="rId3">
            <a:alphaModFix/>
          </a:blip>
          <a:stretch>
            <a:fillRect/>
          </a:stretch>
        </p:blipFill>
        <p:spPr>
          <a:xfrm>
            <a:off x="10321958" y="1262847"/>
            <a:ext cx="302375" cy="223175"/>
          </a:xfrm>
          <a:prstGeom prst="rect">
            <a:avLst/>
          </a:prstGeom>
          <a:noFill/>
          <a:ln>
            <a:noFill/>
          </a:ln>
        </p:spPr>
      </p:pic>
      <p:pic>
        <p:nvPicPr>
          <p:cNvPr id="513" name="Google Shape;513;p32"/>
          <p:cNvPicPr preferRelativeResize="0"/>
          <p:nvPr/>
        </p:nvPicPr>
        <p:blipFill>
          <a:blip r:embed="rId4">
            <a:alphaModFix/>
          </a:blip>
          <a:stretch>
            <a:fillRect/>
          </a:stretch>
        </p:blipFill>
        <p:spPr>
          <a:xfrm>
            <a:off x="12297121" y="-73425"/>
            <a:ext cx="5297376" cy="1453425"/>
          </a:xfrm>
          <a:prstGeom prst="rect">
            <a:avLst/>
          </a:prstGeom>
          <a:noFill/>
          <a:ln>
            <a:noFill/>
          </a:ln>
        </p:spPr>
      </p:pic>
      <p:sp>
        <p:nvSpPr>
          <p:cNvPr id="514" name="Google Shape;514;p32"/>
          <p:cNvSpPr/>
          <p:nvPr/>
        </p:nvSpPr>
        <p:spPr>
          <a:xfrm>
            <a:off x="1274375" y="3454588"/>
            <a:ext cx="9603900" cy="223200"/>
          </a:xfrm>
          <a:prstGeom prst="rect">
            <a:avLst/>
          </a:prstGeom>
          <a:gradFill>
            <a:gsLst>
              <a:gs pos="0">
                <a:srgbClr val="CC0000"/>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5" name="Google Shape;515;p32"/>
          <p:cNvSpPr txBox="1"/>
          <p:nvPr/>
        </p:nvSpPr>
        <p:spPr>
          <a:xfrm>
            <a:off x="5477100" y="2820063"/>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Temperature</a:t>
            </a:r>
            <a:endParaRPr b="1" sz="1300">
              <a:solidFill>
                <a:schemeClr val="dk1"/>
              </a:solidFill>
              <a:latin typeface="Helvetica Neue"/>
              <a:ea typeface="Helvetica Neue"/>
              <a:cs typeface="Helvetica Neue"/>
              <a:sym typeface="Helvetica Neue"/>
            </a:endParaRPr>
          </a:p>
        </p:txBody>
      </p:sp>
      <p:sp>
        <p:nvSpPr>
          <p:cNvPr id="516" name="Google Shape;516;p32"/>
          <p:cNvSpPr txBox="1"/>
          <p:nvPr/>
        </p:nvSpPr>
        <p:spPr>
          <a:xfrm>
            <a:off x="10189125" y="3069688"/>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2</a:t>
            </a:r>
            <a:endParaRPr b="1" sz="1300">
              <a:solidFill>
                <a:schemeClr val="dk1"/>
              </a:solidFill>
              <a:latin typeface="Helvetica Neue"/>
              <a:ea typeface="Helvetica Neue"/>
              <a:cs typeface="Helvetica Neue"/>
              <a:sym typeface="Helvetica Neue"/>
            </a:endParaRPr>
          </a:p>
        </p:txBody>
      </p:sp>
      <p:sp>
        <p:nvSpPr>
          <p:cNvPr id="517" name="Google Shape;517;p32"/>
          <p:cNvSpPr txBox="1"/>
          <p:nvPr/>
        </p:nvSpPr>
        <p:spPr>
          <a:xfrm>
            <a:off x="765075" y="3069688"/>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0</a:t>
            </a:r>
            <a:endParaRPr b="1" sz="1300">
              <a:solidFill>
                <a:schemeClr val="dk1"/>
              </a:solidFill>
              <a:latin typeface="Helvetica Neue"/>
              <a:ea typeface="Helvetica Neue"/>
              <a:cs typeface="Helvetica Neue"/>
              <a:sym typeface="Helvetica Neue"/>
            </a:endParaRPr>
          </a:p>
        </p:txBody>
      </p:sp>
      <p:sp>
        <p:nvSpPr>
          <p:cNvPr id="518" name="Google Shape;518;p32"/>
          <p:cNvSpPr txBox="1"/>
          <p:nvPr/>
        </p:nvSpPr>
        <p:spPr>
          <a:xfrm>
            <a:off x="5477100" y="3069688"/>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1</a:t>
            </a:r>
            <a:endParaRPr b="1" sz="1300">
              <a:solidFill>
                <a:schemeClr val="dk1"/>
              </a:solidFill>
              <a:latin typeface="Helvetica Neue"/>
              <a:ea typeface="Helvetica Neue"/>
              <a:cs typeface="Helvetica Neue"/>
              <a:sym typeface="Helvetica Neue"/>
            </a:endParaRPr>
          </a:p>
        </p:txBody>
      </p:sp>
      <p:sp>
        <p:nvSpPr>
          <p:cNvPr id="519" name="Google Shape;519;p32"/>
          <p:cNvSpPr txBox="1"/>
          <p:nvPr/>
        </p:nvSpPr>
        <p:spPr>
          <a:xfrm>
            <a:off x="5477100" y="3739713"/>
            <a:ext cx="123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Default</a:t>
            </a:r>
            <a:endParaRPr b="1" sz="1100">
              <a:solidFill>
                <a:schemeClr val="dk1"/>
              </a:solidFill>
              <a:latin typeface="Helvetica Neue"/>
              <a:ea typeface="Helvetica Neue"/>
              <a:cs typeface="Helvetica Neue"/>
              <a:sym typeface="Helvetica Neue"/>
            </a:endParaRPr>
          </a:p>
        </p:txBody>
      </p:sp>
      <p:sp>
        <p:nvSpPr>
          <p:cNvPr id="520" name="Google Shape;520;p32"/>
          <p:cNvSpPr txBox="1"/>
          <p:nvPr/>
        </p:nvSpPr>
        <p:spPr>
          <a:xfrm>
            <a:off x="10116000" y="3739713"/>
            <a:ext cx="1237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Variado</a:t>
            </a:r>
            <a:endParaRPr b="1" sz="11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Más Creativo</a:t>
            </a:r>
            <a:endParaRPr b="1" sz="1100">
              <a:solidFill>
                <a:schemeClr val="dk1"/>
              </a:solidFill>
              <a:latin typeface="Helvetica Neue"/>
              <a:ea typeface="Helvetica Neue"/>
              <a:cs typeface="Helvetica Neue"/>
              <a:sym typeface="Helvetica Neue"/>
            </a:endParaRPr>
          </a:p>
        </p:txBody>
      </p:sp>
      <p:sp>
        <p:nvSpPr>
          <p:cNvPr id="521" name="Google Shape;521;p32"/>
          <p:cNvSpPr txBox="1"/>
          <p:nvPr/>
        </p:nvSpPr>
        <p:spPr>
          <a:xfrm>
            <a:off x="78825" y="3739713"/>
            <a:ext cx="2610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Determinista</a:t>
            </a:r>
            <a:endParaRPr b="1" sz="11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Menos Creativo y Más Coherente</a:t>
            </a:r>
            <a:endParaRPr b="1" sz="1100">
              <a:solidFill>
                <a:schemeClr val="dk1"/>
              </a:solidFill>
              <a:latin typeface="Helvetica Neue"/>
              <a:ea typeface="Helvetica Neue"/>
              <a:cs typeface="Helvetica Neue"/>
              <a:sym typeface="Helvetica Neue"/>
            </a:endParaRPr>
          </a:p>
        </p:txBody>
      </p:sp>
      <p:sp>
        <p:nvSpPr>
          <p:cNvPr id="522" name="Google Shape;522;p32"/>
          <p:cNvSpPr txBox="1"/>
          <p:nvPr/>
        </p:nvSpPr>
        <p:spPr>
          <a:xfrm>
            <a:off x="311150" y="2820063"/>
            <a:ext cx="214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DataType: Float</a:t>
            </a:r>
            <a:endParaRPr b="1" sz="1100">
              <a:solidFill>
                <a:schemeClr val="dk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p33"/>
          <p:cNvSpPr txBox="1"/>
          <p:nvPr>
            <p:ph idx="1" type="body"/>
          </p:nvPr>
        </p:nvSpPr>
        <p:spPr>
          <a:xfrm>
            <a:off x="838200" y="1825625"/>
            <a:ext cx="10515600" cy="468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rgbClr val="131313"/>
              </a:buClr>
              <a:buSzPts val="1400"/>
              <a:buNone/>
            </a:pPr>
            <a:r>
              <a:rPr lang="en-US" sz="1400">
                <a:solidFill>
                  <a:srgbClr val="131313"/>
                </a:solidFill>
                <a:latin typeface="Helvetica Neue"/>
                <a:ea typeface="Helvetica Neue"/>
                <a:cs typeface="Helvetica Neue"/>
                <a:sym typeface="Helvetica Neue"/>
              </a:rPr>
              <a:t>Controla el enfoque del modelo en términos de probabilidad acumulativa. Un valor bajo (como 0.2) restringe el modelo a considerar solo las opciones más probables, </a:t>
            </a:r>
            <a:r>
              <a:rPr b="1" lang="en-US" sz="1400">
                <a:solidFill>
                  <a:srgbClr val="131313"/>
                </a:solidFill>
                <a:latin typeface="Helvetica Neue"/>
                <a:ea typeface="Helvetica Neue"/>
                <a:cs typeface="Helvetica Neue"/>
                <a:sym typeface="Helvetica Neue"/>
              </a:rPr>
              <a:t>resultando en respuestas muy coherentes pero menos creativas. </a:t>
            </a:r>
            <a:r>
              <a:rPr lang="en-US" sz="1400">
                <a:solidFill>
                  <a:srgbClr val="131313"/>
                </a:solidFill>
                <a:latin typeface="Helvetica Neue"/>
                <a:ea typeface="Helvetica Neue"/>
                <a:cs typeface="Helvetica Neue"/>
                <a:sym typeface="Helvetica Neue"/>
              </a:rPr>
              <a:t>Valores altos (como 0.9) permiten al modelo considerar una mayor variedad de opciones, </a:t>
            </a:r>
            <a:r>
              <a:rPr b="1" lang="en-US" sz="1400">
                <a:solidFill>
                  <a:srgbClr val="131313"/>
                </a:solidFill>
                <a:latin typeface="Helvetica Neue"/>
                <a:ea typeface="Helvetica Neue"/>
                <a:cs typeface="Helvetica Neue"/>
                <a:sym typeface="Helvetica Neue"/>
              </a:rPr>
              <a:t>incrementando la creatividad y diversidad de las respuestas.</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200">
              <a:latin typeface="Helvetica Neue"/>
              <a:ea typeface="Helvetica Neue"/>
              <a:cs typeface="Helvetica Neue"/>
              <a:sym typeface="Helvetica Neue"/>
            </a:endParaRPr>
          </a:p>
          <a:p>
            <a:pPr indent="0" lvl="0" marL="0" rtl="0" algn="l">
              <a:lnSpc>
                <a:spcPct val="90000"/>
              </a:lnSpc>
              <a:spcBef>
                <a:spcPts val="500"/>
              </a:spcBef>
              <a:spcAft>
                <a:spcPts val="0"/>
              </a:spcAft>
              <a:buNone/>
            </a:pPr>
            <a:r>
              <a:t/>
            </a:r>
            <a:endParaRPr sz="1200">
              <a:latin typeface="Helvetica Neue"/>
              <a:ea typeface="Helvetica Neue"/>
              <a:cs typeface="Helvetica Neue"/>
              <a:sym typeface="Helvetica Neue"/>
            </a:endParaRPr>
          </a:p>
          <a:p>
            <a:pPr indent="-190500" lvl="0" marL="228600" rtl="0" algn="l">
              <a:lnSpc>
                <a:spcPct val="90000"/>
              </a:lnSpc>
              <a:spcBef>
                <a:spcPts val="500"/>
              </a:spcBef>
              <a:spcAft>
                <a:spcPts val="0"/>
              </a:spcAft>
              <a:buClr>
                <a:srgbClr val="131313"/>
              </a:buClr>
              <a:buSzPts val="1200"/>
              <a:buFont typeface="Noto Sans Symbols"/>
              <a:buChar char="•"/>
            </a:pPr>
            <a:r>
              <a:rPr b="1" lang="en-US" sz="1200">
                <a:solidFill>
                  <a:srgbClr val="131313"/>
                </a:solidFill>
                <a:latin typeface="Helvetica Neue"/>
                <a:ea typeface="Helvetica Neue"/>
                <a:cs typeface="Helvetica Neue"/>
                <a:sym typeface="Helvetica Neue"/>
              </a:rPr>
              <a:t>top_p = 1</a:t>
            </a:r>
            <a:r>
              <a:rPr lang="en-US" sz="1200">
                <a:solidFill>
                  <a:srgbClr val="131313"/>
                </a:solidFill>
                <a:latin typeface="Helvetica Neue"/>
                <a:ea typeface="Helvetica Neue"/>
                <a:cs typeface="Helvetica Neue"/>
                <a:sym typeface="Helvetica Neue"/>
              </a:rPr>
              <a:t>: Se </a:t>
            </a:r>
            <a:r>
              <a:rPr lang="en-US" sz="1200">
                <a:solidFill>
                  <a:srgbClr val="131313"/>
                </a:solidFill>
                <a:latin typeface="Helvetica Neue"/>
                <a:ea typeface="Helvetica Neue"/>
                <a:cs typeface="Helvetica Neue"/>
                <a:sym typeface="Helvetica Neue"/>
              </a:rPr>
              <a:t>está</a:t>
            </a:r>
            <a:r>
              <a:rPr lang="en-US" sz="1200">
                <a:solidFill>
                  <a:srgbClr val="131313"/>
                </a:solidFill>
                <a:latin typeface="Helvetica Neue"/>
                <a:ea typeface="Helvetica Neue"/>
                <a:cs typeface="Helvetica Neue"/>
                <a:sym typeface="Helvetica Neue"/>
              </a:rPr>
              <a:t> estableciendo que se considere el 100% de las opciones posibles, por lo cual el modelo tiene libertad total para elegir cualquier palabra. </a:t>
            </a:r>
            <a:endParaRPr sz="1200">
              <a:latin typeface="Helvetica Neue"/>
              <a:ea typeface="Helvetica Neue"/>
              <a:cs typeface="Helvetica Neue"/>
              <a:sym typeface="Helvetica Neue"/>
            </a:endParaRPr>
          </a:p>
          <a:p>
            <a:pPr indent="-190500" lvl="0" marL="228600" rtl="0" algn="l">
              <a:lnSpc>
                <a:spcPct val="90000"/>
              </a:lnSpc>
              <a:spcBef>
                <a:spcPts val="500"/>
              </a:spcBef>
              <a:spcAft>
                <a:spcPts val="0"/>
              </a:spcAft>
              <a:buClr>
                <a:srgbClr val="131313"/>
              </a:buClr>
              <a:buSzPts val="1200"/>
              <a:buFont typeface="Noto Sans Symbols"/>
              <a:buChar char="•"/>
            </a:pPr>
            <a:r>
              <a:rPr b="1" lang="en-US" sz="1200">
                <a:solidFill>
                  <a:srgbClr val="131313"/>
                </a:solidFill>
                <a:latin typeface="Helvetica Neue"/>
                <a:ea typeface="Helvetica Neue"/>
                <a:cs typeface="Helvetica Neue"/>
                <a:sym typeface="Helvetica Neue"/>
              </a:rPr>
              <a:t>top_p &lt;1:</a:t>
            </a:r>
            <a:r>
              <a:rPr lang="en-US" sz="1200">
                <a:solidFill>
                  <a:srgbClr val="131313"/>
                </a:solidFill>
                <a:latin typeface="Helvetica Neue"/>
                <a:ea typeface="Helvetica Neue"/>
                <a:cs typeface="Helvetica Neue"/>
                <a:sym typeface="Helvetica Neue"/>
              </a:rPr>
              <a:t> Si por ejemplo se establece 0.8, el modelo considerará el conjunto de palabras, que sumen el 80% de probabilidad, ignorando las opciones menos probables. </a:t>
            </a:r>
            <a:endParaRPr sz="1200">
              <a:solidFill>
                <a:srgbClr val="131313"/>
              </a:solidFill>
              <a:latin typeface="Helvetica Neue"/>
              <a:ea typeface="Helvetica Neue"/>
              <a:cs typeface="Helvetica Neue"/>
              <a:sym typeface="Helvetica Neue"/>
            </a:endParaRPr>
          </a:p>
          <a:p>
            <a:pPr indent="0" lvl="0" marL="0" rtl="0" algn="l">
              <a:lnSpc>
                <a:spcPct val="90000"/>
              </a:lnSpc>
              <a:spcBef>
                <a:spcPts val="1000"/>
              </a:spcBef>
              <a:spcAft>
                <a:spcPts val="0"/>
              </a:spcAft>
              <a:buClr>
                <a:srgbClr val="131313"/>
              </a:buClr>
              <a:buSzPts val="2200"/>
              <a:buNone/>
            </a:pPr>
            <a:r>
              <a:rPr lang="en-US" sz="1200">
                <a:solidFill>
                  <a:srgbClr val="131313"/>
                </a:solidFill>
                <a:latin typeface="Helvetica Neue"/>
                <a:ea typeface="Helvetica Neue"/>
                <a:cs typeface="Helvetica Neue"/>
                <a:sym typeface="Helvetica Neue"/>
              </a:rPr>
              <a:t>Top_p se ajusta para trabajar la cohe</a:t>
            </a:r>
            <a:r>
              <a:rPr lang="en-US" sz="1400">
                <a:solidFill>
                  <a:srgbClr val="131313"/>
                </a:solidFill>
                <a:latin typeface="Helvetica Neue"/>
                <a:ea typeface="Helvetica Neue"/>
                <a:cs typeface="Helvetica Neue"/>
                <a:sym typeface="Helvetica Neue"/>
              </a:rPr>
              <a:t>rencia.</a:t>
            </a:r>
            <a:endParaRPr sz="1400">
              <a:latin typeface="Helvetica Neue"/>
              <a:ea typeface="Helvetica Neue"/>
              <a:cs typeface="Helvetica Neue"/>
              <a:sym typeface="Helvetica Neue"/>
            </a:endParaRPr>
          </a:p>
        </p:txBody>
      </p:sp>
      <p:sp>
        <p:nvSpPr>
          <p:cNvPr id="528" name="Google Shape;528;p33"/>
          <p:cNvSpPr txBox="1"/>
          <p:nvPr/>
        </p:nvSpPr>
        <p:spPr>
          <a:xfrm>
            <a:off x="12636049" y="5992297"/>
            <a:ext cx="1025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Se podría hacer los rangos cómo una barra de progreso visual que permita recordar fácilmente los rangos??</a:t>
            </a:r>
            <a:endParaRPr/>
          </a:p>
        </p:txBody>
      </p:sp>
      <p:cxnSp>
        <p:nvCxnSpPr>
          <p:cNvPr id="529" name="Google Shape;529;p33"/>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30" name="Google Shape;530;p33"/>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31" name="Google Shape;531;p33"/>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32" name="Google Shape;532;p33"/>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33" name="Google Shape;533;p33"/>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23</a:t>
            </a:r>
            <a:endParaRPr sz="800">
              <a:solidFill>
                <a:schemeClr val="dk1"/>
              </a:solidFill>
            </a:endParaRPr>
          </a:p>
        </p:txBody>
      </p:sp>
      <p:sp>
        <p:nvSpPr>
          <p:cNvPr id="534" name="Google Shape;534;p33"/>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535" name="Google Shape;535;p33"/>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55">
                <a:latin typeface="Helvetica Neue"/>
                <a:ea typeface="Helvetica Neue"/>
                <a:cs typeface="Helvetica Neue"/>
                <a:sym typeface="Helvetica Neue"/>
              </a:rPr>
              <a:t>top_p</a:t>
            </a:r>
            <a:endParaRPr b="1" sz="4555">
              <a:latin typeface="Helvetica Neue"/>
              <a:ea typeface="Helvetica Neue"/>
              <a:cs typeface="Helvetica Neue"/>
              <a:sym typeface="Helvetica Neue"/>
            </a:endParaRPr>
          </a:p>
        </p:txBody>
      </p:sp>
      <p:pic>
        <p:nvPicPr>
          <p:cNvPr id="536" name="Google Shape;536;p33"/>
          <p:cNvPicPr preferRelativeResize="0"/>
          <p:nvPr/>
        </p:nvPicPr>
        <p:blipFill>
          <a:blip r:embed="rId3">
            <a:alphaModFix/>
          </a:blip>
          <a:stretch>
            <a:fillRect/>
          </a:stretch>
        </p:blipFill>
        <p:spPr>
          <a:xfrm>
            <a:off x="10321958" y="1262847"/>
            <a:ext cx="302375" cy="223175"/>
          </a:xfrm>
          <a:prstGeom prst="rect">
            <a:avLst/>
          </a:prstGeom>
          <a:noFill/>
          <a:ln>
            <a:noFill/>
          </a:ln>
        </p:spPr>
      </p:pic>
      <p:sp>
        <p:nvSpPr>
          <p:cNvPr id="537" name="Google Shape;537;p33"/>
          <p:cNvSpPr/>
          <p:nvPr/>
        </p:nvSpPr>
        <p:spPr>
          <a:xfrm>
            <a:off x="1274375" y="3580450"/>
            <a:ext cx="9603900" cy="223200"/>
          </a:xfrm>
          <a:prstGeom prst="rect">
            <a:avLst/>
          </a:prstGeom>
          <a:gradFill>
            <a:gsLst>
              <a:gs pos="0">
                <a:schemeClr val="accent5"/>
              </a:gs>
              <a:gs pos="100000">
                <a:srgbClr val="6AA84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8" name="Google Shape;538;p33"/>
          <p:cNvSpPr txBox="1"/>
          <p:nvPr/>
        </p:nvSpPr>
        <p:spPr>
          <a:xfrm>
            <a:off x="5477100" y="2945925"/>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Top_p</a:t>
            </a:r>
            <a:endParaRPr b="1" sz="1300">
              <a:solidFill>
                <a:schemeClr val="dk1"/>
              </a:solidFill>
              <a:latin typeface="Helvetica Neue"/>
              <a:ea typeface="Helvetica Neue"/>
              <a:cs typeface="Helvetica Neue"/>
              <a:sym typeface="Helvetica Neue"/>
            </a:endParaRPr>
          </a:p>
        </p:txBody>
      </p:sp>
      <p:sp>
        <p:nvSpPr>
          <p:cNvPr id="539" name="Google Shape;539;p33"/>
          <p:cNvSpPr txBox="1"/>
          <p:nvPr/>
        </p:nvSpPr>
        <p:spPr>
          <a:xfrm>
            <a:off x="10189125" y="3195550"/>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1</a:t>
            </a:r>
            <a:endParaRPr b="1" sz="1300">
              <a:solidFill>
                <a:schemeClr val="dk1"/>
              </a:solidFill>
              <a:latin typeface="Helvetica Neue"/>
              <a:ea typeface="Helvetica Neue"/>
              <a:cs typeface="Helvetica Neue"/>
              <a:sym typeface="Helvetica Neue"/>
            </a:endParaRPr>
          </a:p>
        </p:txBody>
      </p:sp>
      <p:sp>
        <p:nvSpPr>
          <p:cNvPr id="540" name="Google Shape;540;p33"/>
          <p:cNvSpPr txBox="1"/>
          <p:nvPr/>
        </p:nvSpPr>
        <p:spPr>
          <a:xfrm>
            <a:off x="765075" y="3195550"/>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0</a:t>
            </a:r>
            <a:endParaRPr b="1" sz="1300">
              <a:solidFill>
                <a:schemeClr val="dk1"/>
              </a:solidFill>
              <a:latin typeface="Helvetica Neue"/>
              <a:ea typeface="Helvetica Neue"/>
              <a:cs typeface="Helvetica Neue"/>
              <a:sym typeface="Helvetica Neue"/>
            </a:endParaRPr>
          </a:p>
        </p:txBody>
      </p:sp>
      <p:sp>
        <p:nvSpPr>
          <p:cNvPr id="541" name="Google Shape;541;p33"/>
          <p:cNvSpPr txBox="1"/>
          <p:nvPr/>
        </p:nvSpPr>
        <p:spPr>
          <a:xfrm>
            <a:off x="8446275" y="3195550"/>
            <a:ext cx="1237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1"/>
                </a:solidFill>
                <a:latin typeface="Helvetica Neue"/>
                <a:ea typeface="Helvetica Neue"/>
                <a:cs typeface="Helvetica Neue"/>
                <a:sym typeface="Helvetica Neue"/>
              </a:rPr>
              <a:t>0.8</a:t>
            </a:r>
            <a:endParaRPr b="1" sz="1300">
              <a:solidFill>
                <a:schemeClr val="dk1"/>
              </a:solidFill>
              <a:latin typeface="Helvetica Neue"/>
              <a:ea typeface="Helvetica Neue"/>
              <a:cs typeface="Helvetica Neue"/>
              <a:sym typeface="Helvetica Neue"/>
            </a:endParaRPr>
          </a:p>
        </p:txBody>
      </p:sp>
      <p:sp>
        <p:nvSpPr>
          <p:cNvPr id="542" name="Google Shape;542;p33"/>
          <p:cNvSpPr txBox="1"/>
          <p:nvPr/>
        </p:nvSpPr>
        <p:spPr>
          <a:xfrm>
            <a:off x="5951475" y="3941775"/>
            <a:ext cx="33633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100">
                <a:solidFill>
                  <a:schemeClr val="dk1"/>
                </a:solidFill>
                <a:latin typeface="Helvetica Neue"/>
                <a:ea typeface="Helvetica Neue"/>
                <a:cs typeface="Helvetica Neue"/>
                <a:sym typeface="Helvetica Neue"/>
              </a:rPr>
              <a:t>El modelo considera el conjunto de palabras que sumen el 80% ignorando las menos probables.</a:t>
            </a:r>
            <a:endParaRPr b="1" sz="1100">
              <a:solidFill>
                <a:schemeClr val="dk1"/>
              </a:solidFill>
              <a:latin typeface="Helvetica Neue"/>
              <a:ea typeface="Helvetica Neue"/>
              <a:cs typeface="Helvetica Neue"/>
              <a:sym typeface="Helvetica Neue"/>
            </a:endParaRPr>
          </a:p>
        </p:txBody>
      </p:sp>
      <p:sp>
        <p:nvSpPr>
          <p:cNvPr id="543" name="Google Shape;543;p33"/>
          <p:cNvSpPr txBox="1"/>
          <p:nvPr/>
        </p:nvSpPr>
        <p:spPr>
          <a:xfrm>
            <a:off x="10321950" y="3821875"/>
            <a:ext cx="69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Helvetica Neue"/>
                <a:ea typeface="Helvetica Neue"/>
                <a:cs typeface="Helvetica Neue"/>
                <a:sym typeface="Helvetica Neue"/>
              </a:rPr>
              <a:t>Default</a:t>
            </a:r>
            <a:endParaRPr b="1" sz="1100">
              <a:solidFill>
                <a:schemeClr val="dk1"/>
              </a:solidFill>
              <a:latin typeface="Helvetica Neue"/>
              <a:ea typeface="Helvetica Neue"/>
              <a:cs typeface="Helvetica Neue"/>
              <a:sym typeface="Helvetica Neue"/>
            </a:endParaRPr>
          </a:p>
        </p:txBody>
      </p:sp>
      <p:sp>
        <p:nvSpPr>
          <p:cNvPr id="544" name="Google Shape;544;p33"/>
          <p:cNvSpPr txBox="1"/>
          <p:nvPr/>
        </p:nvSpPr>
        <p:spPr>
          <a:xfrm>
            <a:off x="78825" y="3941775"/>
            <a:ext cx="2610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Determinista</a:t>
            </a:r>
            <a:endParaRPr b="1" sz="11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Menos Creativo y Más Coherente</a:t>
            </a:r>
            <a:endParaRPr b="1" sz="1100">
              <a:solidFill>
                <a:schemeClr val="dk1"/>
              </a:solidFill>
              <a:latin typeface="Helvetica Neue"/>
              <a:ea typeface="Helvetica Neue"/>
              <a:cs typeface="Helvetica Neue"/>
              <a:sym typeface="Helvetica Neue"/>
            </a:endParaRPr>
          </a:p>
        </p:txBody>
      </p:sp>
      <p:pic>
        <p:nvPicPr>
          <p:cNvPr id="545" name="Google Shape;545;p33"/>
          <p:cNvPicPr preferRelativeResize="0"/>
          <p:nvPr/>
        </p:nvPicPr>
        <p:blipFill>
          <a:blip r:embed="rId4">
            <a:alphaModFix/>
          </a:blip>
          <a:stretch>
            <a:fillRect/>
          </a:stretch>
        </p:blipFill>
        <p:spPr>
          <a:xfrm>
            <a:off x="12636050" y="-96466"/>
            <a:ext cx="6976199" cy="2564176"/>
          </a:xfrm>
          <a:prstGeom prst="rect">
            <a:avLst/>
          </a:prstGeom>
          <a:noFill/>
          <a:ln>
            <a:noFill/>
          </a:ln>
        </p:spPr>
      </p:pic>
      <p:sp>
        <p:nvSpPr>
          <p:cNvPr id="546" name="Google Shape;546;p33"/>
          <p:cNvSpPr txBox="1"/>
          <p:nvPr/>
        </p:nvSpPr>
        <p:spPr>
          <a:xfrm>
            <a:off x="78825" y="2995325"/>
            <a:ext cx="261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Helvetica Neue"/>
                <a:ea typeface="Helvetica Neue"/>
                <a:cs typeface="Helvetica Neue"/>
                <a:sym typeface="Helvetica Neue"/>
              </a:rPr>
              <a:t>DataType: Float</a:t>
            </a:r>
            <a:endParaRPr b="1" sz="1100">
              <a:solidFill>
                <a:schemeClr val="dk1"/>
              </a:solidFill>
              <a:latin typeface="Helvetica Neue"/>
              <a:ea typeface="Helvetica Neue"/>
              <a:cs typeface="Helvetica Neue"/>
              <a:sym typeface="Helvetica Neue"/>
            </a:endParaRPr>
          </a:p>
        </p:txBody>
      </p:sp>
      <p:sp>
        <p:nvSpPr>
          <p:cNvPr id="547" name="Google Shape;547;p33"/>
          <p:cNvSpPr txBox="1"/>
          <p:nvPr/>
        </p:nvSpPr>
        <p:spPr>
          <a:xfrm>
            <a:off x="9736100" y="4111275"/>
            <a:ext cx="186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Helvetica Neue"/>
                <a:ea typeface="Helvetica Neue"/>
                <a:cs typeface="Helvetica Neue"/>
                <a:sym typeface="Helvetica Neue"/>
              </a:rPr>
              <a:t>Libertad total para elegir cualquier palabra</a:t>
            </a:r>
            <a:endParaRPr b="1" sz="1100">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sp>
        <p:nvSpPr>
          <p:cNvPr id="552" name="Google Shape;552;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t/>
            </a:r>
            <a:endParaRPr sz="1400">
              <a:latin typeface="Helvetica Neue"/>
              <a:ea typeface="Helvetica Neue"/>
              <a:cs typeface="Helvetica Neue"/>
              <a:sym typeface="Helvetica Neue"/>
            </a:endParaRPr>
          </a:p>
          <a:p>
            <a:pPr indent="0" lvl="0" marL="0" rtl="0" algn="l">
              <a:lnSpc>
                <a:spcPct val="90000"/>
              </a:lnSpc>
              <a:spcBef>
                <a:spcPts val="500"/>
              </a:spcBef>
              <a:spcAft>
                <a:spcPts val="0"/>
              </a:spcAft>
              <a:buNone/>
            </a:pPr>
            <a:r>
              <a:rPr lang="en-US" sz="1400">
                <a:latin typeface="Helvetica Neue"/>
                <a:ea typeface="Helvetica Neue"/>
                <a:cs typeface="Helvetica Neue"/>
                <a:sym typeface="Helvetica Neue"/>
              </a:rPr>
              <a:t>Utilizamos ambos parámetros juntos para ajustar de forma más precisa el equilibrio entre coherencia y creatividad en las respuestas generadas por el modelo.</a:t>
            </a:r>
            <a:endParaRPr sz="1400">
              <a:latin typeface="Helvetica Neue"/>
              <a:ea typeface="Helvetica Neue"/>
              <a:cs typeface="Helvetica Neue"/>
              <a:sym typeface="Helvetica Neue"/>
            </a:endParaRPr>
          </a:p>
          <a:p>
            <a:pPr indent="-101600" lvl="0" marL="228600" rtl="0" algn="l">
              <a:lnSpc>
                <a:spcPct val="90000"/>
              </a:lnSpc>
              <a:spcBef>
                <a:spcPts val="1000"/>
              </a:spcBef>
              <a:spcAft>
                <a:spcPts val="0"/>
              </a:spcAft>
              <a:buClr>
                <a:schemeClr val="dk1"/>
              </a:buClr>
              <a:buSzPts val="20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2800"/>
              <a:buNone/>
            </a:pPr>
            <a:r>
              <a:t/>
            </a:r>
            <a:endParaRPr sz="1400">
              <a:latin typeface="Helvetica Neue"/>
              <a:ea typeface="Helvetica Neue"/>
              <a:cs typeface="Helvetica Neue"/>
              <a:sym typeface="Helvetica Neue"/>
            </a:endParaRPr>
          </a:p>
        </p:txBody>
      </p:sp>
      <p:graphicFrame>
        <p:nvGraphicFramePr>
          <p:cNvPr id="553" name="Google Shape;553;p34"/>
          <p:cNvGraphicFramePr/>
          <p:nvPr/>
        </p:nvGraphicFramePr>
        <p:xfrm>
          <a:off x="838199" y="2777663"/>
          <a:ext cx="3000000" cy="3000000"/>
        </p:xfrm>
        <a:graphic>
          <a:graphicData uri="http://schemas.openxmlformats.org/drawingml/2006/table">
            <a:tbl>
              <a:tblPr bandRow="1" firstRow="1">
                <a:noFill/>
                <a:tableStyleId>{2E92611B-D393-498E-800E-17EBA5E37ABC}</a:tableStyleId>
              </a:tblPr>
              <a:tblGrid>
                <a:gridCol w="1662950"/>
                <a:gridCol w="986125"/>
                <a:gridCol w="7548275"/>
              </a:tblGrid>
              <a:tr h="364375">
                <a:tc>
                  <a:txBody>
                    <a:bodyPr/>
                    <a:lstStyle/>
                    <a:p>
                      <a:pPr indent="0" lvl="0" marL="0" marR="0" rtl="0" algn="l">
                        <a:spcBef>
                          <a:spcPts val="0"/>
                        </a:spcBef>
                        <a:spcAft>
                          <a:spcPts val="0"/>
                        </a:spcAft>
                        <a:buNone/>
                      </a:pPr>
                      <a:r>
                        <a:rPr lang="en-US" sz="1800"/>
                        <a:t>Temperature</a:t>
                      </a:r>
                      <a:endParaRPr sz="1800"/>
                    </a:p>
                  </a:txBody>
                  <a:tcPr marT="45725" marB="45725" marR="91450" marL="91450"/>
                </a:tc>
                <a:tc>
                  <a:txBody>
                    <a:bodyPr/>
                    <a:lstStyle/>
                    <a:p>
                      <a:pPr indent="0" lvl="0" marL="0" marR="0" rtl="0" algn="l">
                        <a:spcBef>
                          <a:spcPts val="0"/>
                        </a:spcBef>
                        <a:spcAft>
                          <a:spcPts val="0"/>
                        </a:spcAft>
                        <a:buNone/>
                      </a:pPr>
                      <a:r>
                        <a:rPr lang="en-US" sz="1800"/>
                        <a:t>Top_p</a:t>
                      </a:r>
                      <a:endParaRPr sz="1800"/>
                    </a:p>
                  </a:txBody>
                  <a:tcPr marT="45725" marB="45725" marR="91450" marL="91450"/>
                </a:tc>
                <a:tc>
                  <a:txBody>
                    <a:bodyPr/>
                    <a:lstStyle/>
                    <a:p>
                      <a:pPr indent="0" lvl="0" marL="0" marR="0" rtl="0" algn="l">
                        <a:spcBef>
                          <a:spcPts val="0"/>
                        </a:spcBef>
                        <a:spcAft>
                          <a:spcPts val="0"/>
                        </a:spcAft>
                        <a:buNone/>
                      </a:pPr>
                      <a:r>
                        <a:rPr lang="en-US" sz="1800"/>
                        <a:t>Resultado (esperado)</a:t>
                      </a:r>
                      <a:endParaRPr/>
                    </a:p>
                  </a:txBody>
                  <a:tcPr marT="45725" marB="45725" marR="91450" marL="91450"/>
                </a:tc>
              </a:tr>
              <a:tr h="364375">
                <a:tc>
                  <a:txBody>
                    <a:bodyPr/>
                    <a:lstStyle/>
                    <a:p>
                      <a:pPr indent="0" lvl="0" marL="0" marR="0" rtl="0" algn="l">
                        <a:spcBef>
                          <a:spcPts val="0"/>
                        </a:spcBef>
                        <a:spcAft>
                          <a:spcPts val="0"/>
                        </a:spcAft>
                        <a:buNone/>
                      </a:pPr>
                      <a:r>
                        <a:rPr lang="en-US" sz="1800"/>
                        <a:t>0.2</a:t>
                      </a:r>
                      <a:endParaRPr/>
                    </a:p>
                  </a:txBody>
                  <a:tcPr marT="45725" marB="45725" marR="91450" marL="91450"/>
                </a:tc>
                <a:tc>
                  <a:txBody>
                    <a:bodyPr/>
                    <a:lstStyle/>
                    <a:p>
                      <a:pPr indent="0" lvl="0" marL="0" marR="0" rtl="0" algn="l">
                        <a:spcBef>
                          <a:spcPts val="0"/>
                        </a:spcBef>
                        <a:spcAft>
                          <a:spcPts val="0"/>
                        </a:spcAft>
                        <a:buNone/>
                      </a:pPr>
                      <a:r>
                        <a:rPr lang="en-US" sz="1800"/>
                        <a:t>0.2</a:t>
                      </a:r>
                      <a:endParaRPr/>
                    </a:p>
                  </a:txBody>
                  <a:tcPr marT="45725" marB="45725" marR="91450" marL="91450"/>
                </a:tc>
                <a:tc>
                  <a:txBody>
                    <a:bodyPr/>
                    <a:lstStyle/>
                    <a:p>
                      <a:pPr indent="0" lvl="0" marL="0" marR="0" rtl="0" algn="l">
                        <a:spcBef>
                          <a:spcPts val="0"/>
                        </a:spcBef>
                        <a:spcAft>
                          <a:spcPts val="0"/>
                        </a:spcAft>
                        <a:buNone/>
                      </a:pPr>
                      <a:r>
                        <a:rPr lang="en-US" sz="1800"/>
                        <a:t>Resultados muy </a:t>
                      </a:r>
                      <a:r>
                        <a:rPr b="1" lang="en-US" sz="1800"/>
                        <a:t>conservadores y coherentes</a:t>
                      </a:r>
                      <a:r>
                        <a:rPr lang="en-US" sz="1800"/>
                        <a:t>, con poca creatividad.</a:t>
                      </a:r>
                      <a:endParaRPr/>
                    </a:p>
                  </a:txBody>
                  <a:tcPr marT="45725" marB="45725" marR="91450" marL="91450"/>
                </a:tc>
              </a:tr>
              <a:tr h="364375">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lang="en-US" sz="1800"/>
                        <a:t>0.2</a:t>
                      </a:r>
                      <a:endParaRPr/>
                    </a:p>
                  </a:txBody>
                  <a:tcPr marT="45725" marB="45725" marR="91450" marL="91450"/>
                </a:tc>
                <a:tc>
                  <a:txBody>
                    <a:bodyPr/>
                    <a:lstStyle/>
                    <a:p>
                      <a:pPr indent="0" lvl="0" marL="0" marR="0" rtl="0" algn="l">
                        <a:spcBef>
                          <a:spcPts val="0"/>
                        </a:spcBef>
                        <a:spcAft>
                          <a:spcPts val="0"/>
                        </a:spcAft>
                        <a:buNone/>
                      </a:pPr>
                      <a:r>
                        <a:rPr lang="en-US" sz="1800"/>
                        <a:t>Resultados con </a:t>
                      </a:r>
                      <a:r>
                        <a:rPr b="1" lang="en-US" sz="1800"/>
                        <a:t>moderada creatividad y alta coherencia</a:t>
                      </a:r>
                      <a:r>
                        <a:rPr lang="en-US" sz="1800"/>
                        <a:t>, aunque limitados por el bajo valor de top_p.</a:t>
                      </a:r>
                      <a:endParaRPr/>
                    </a:p>
                  </a:txBody>
                  <a:tcPr marT="45725" marB="45725" marR="91450" marL="91450"/>
                </a:tc>
              </a:tr>
              <a:tr h="364375">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b="1" lang="en-US" sz="1800"/>
                        <a:t>Equilibrio entre creatividad y coherencia</a:t>
                      </a:r>
                      <a:r>
                        <a:rPr lang="en-US" sz="1800"/>
                        <a:t>, con respuestas variadas pero aún coherentes.</a:t>
                      </a:r>
                      <a:endParaRPr/>
                    </a:p>
                  </a:txBody>
                  <a:tcPr marT="45725" marB="45725" marR="91450" marL="91450"/>
                </a:tc>
              </a:tr>
              <a:tr h="364375">
                <a:tc>
                  <a:txBody>
                    <a:bodyPr/>
                    <a:lstStyle/>
                    <a:p>
                      <a:pPr indent="0" lvl="0" marL="0" marR="0" rtl="0" algn="l">
                        <a:spcBef>
                          <a:spcPts val="0"/>
                        </a:spcBef>
                        <a:spcAft>
                          <a:spcPts val="0"/>
                        </a:spcAft>
                        <a:buNone/>
                      </a:pPr>
                      <a:r>
                        <a:rPr lang="en-US" sz="1800"/>
                        <a:t>0.8</a:t>
                      </a:r>
                      <a:endParaRPr/>
                    </a:p>
                  </a:txBody>
                  <a:tcPr marT="45725" marB="45725" marR="91450" marL="91450"/>
                </a:tc>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lang="en-US" sz="1800"/>
                        <a:t>Buen equilibrio entre creatividad y coherencia, </a:t>
                      </a:r>
                      <a:r>
                        <a:rPr b="1" lang="en-US" sz="1800"/>
                        <a:t>con resultados interesantes y consistentes.</a:t>
                      </a:r>
                      <a:endParaRPr b="1"/>
                    </a:p>
                  </a:txBody>
                  <a:tcPr marT="45725" marB="45725" marR="91450" marL="91450"/>
                </a:tc>
              </a:tr>
              <a:tr h="364375">
                <a:tc>
                  <a:txBody>
                    <a:bodyPr/>
                    <a:lstStyle/>
                    <a:p>
                      <a:pPr indent="0" lvl="0" marL="0" marR="0" rtl="0" algn="l">
                        <a:spcBef>
                          <a:spcPts val="0"/>
                        </a:spcBef>
                        <a:spcAft>
                          <a:spcPts val="0"/>
                        </a:spcAft>
                        <a:buNone/>
                      </a:pPr>
                      <a:r>
                        <a:rPr lang="en-US" sz="1800"/>
                        <a:t>1.0</a:t>
                      </a:r>
                      <a:endParaRPr/>
                    </a:p>
                  </a:txBody>
                  <a:tcPr marT="45725" marB="45725" marR="91450" marL="91450"/>
                </a:tc>
                <a:tc>
                  <a:txBody>
                    <a:bodyPr/>
                    <a:lstStyle/>
                    <a:p>
                      <a:pPr indent="0" lvl="0" marL="0" marR="0" rtl="0" algn="l">
                        <a:spcBef>
                          <a:spcPts val="0"/>
                        </a:spcBef>
                        <a:spcAft>
                          <a:spcPts val="0"/>
                        </a:spcAft>
                        <a:buNone/>
                      </a:pPr>
                      <a:r>
                        <a:rPr lang="en-US" sz="1800"/>
                        <a:t>0.9</a:t>
                      </a:r>
                      <a:endParaRPr/>
                    </a:p>
                  </a:txBody>
                  <a:tcPr marT="45725" marB="45725" marR="91450" marL="91450"/>
                </a:tc>
                <a:tc>
                  <a:txBody>
                    <a:bodyPr/>
                    <a:lstStyle/>
                    <a:p>
                      <a:pPr indent="0" lvl="0" marL="0" marR="0" rtl="0" algn="l">
                        <a:spcBef>
                          <a:spcPts val="0"/>
                        </a:spcBef>
                        <a:spcAft>
                          <a:spcPts val="0"/>
                        </a:spcAft>
                        <a:buNone/>
                      </a:pPr>
                      <a:r>
                        <a:rPr lang="en-US" sz="1800"/>
                        <a:t>Máxima creatividad y diversidad, con</a:t>
                      </a:r>
                      <a:r>
                        <a:rPr b="1" lang="en-US" sz="1800"/>
                        <a:t> menor foco en la coherencia y potencialmente respuestas más inesperadas</a:t>
                      </a:r>
                      <a:r>
                        <a:rPr lang="en-US" sz="1800"/>
                        <a:t>.</a:t>
                      </a:r>
                      <a:endParaRPr/>
                    </a:p>
                  </a:txBody>
                  <a:tcPr marT="45725" marB="45725" marR="91450" marL="91450"/>
                </a:tc>
              </a:tr>
            </a:tbl>
          </a:graphicData>
        </a:graphic>
      </p:graphicFrame>
      <p:cxnSp>
        <p:nvCxnSpPr>
          <p:cNvPr id="554" name="Google Shape;554;p34"/>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55" name="Google Shape;555;p34"/>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56" name="Google Shape;556;p34"/>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57" name="Google Shape;557;p34"/>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58" name="Google Shape;558;p34"/>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24</a:t>
            </a:r>
            <a:endParaRPr sz="800">
              <a:solidFill>
                <a:schemeClr val="dk1"/>
              </a:solidFill>
            </a:endParaRPr>
          </a:p>
        </p:txBody>
      </p:sp>
      <p:sp>
        <p:nvSpPr>
          <p:cNvPr id="559" name="Google Shape;559;p34"/>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560" name="Google Shape;560;p34"/>
          <p:cNvPicPr preferRelativeResize="0"/>
          <p:nvPr/>
        </p:nvPicPr>
        <p:blipFill>
          <a:blip r:embed="rId3">
            <a:alphaModFix/>
          </a:blip>
          <a:stretch>
            <a:fillRect/>
          </a:stretch>
        </p:blipFill>
        <p:spPr>
          <a:xfrm>
            <a:off x="10321958" y="1262847"/>
            <a:ext cx="302375" cy="223175"/>
          </a:xfrm>
          <a:prstGeom prst="rect">
            <a:avLst/>
          </a:prstGeom>
          <a:noFill/>
          <a:ln>
            <a:noFill/>
          </a:ln>
        </p:spPr>
      </p:pic>
      <p:sp>
        <p:nvSpPr>
          <p:cNvPr id="561" name="Google Shape;561;p34"/>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55">
                <a:latin typeface="Helvetica Neue"/>
                <a:ea typeface="Helvetica Neue"/>
                <a:cs typeface="Helvetica Neue"/>
                <a:sym typeface="Helvetica Neue"/>
              </a:rPr>
              <a:t>Relación top_p y temperature</a:t>
            </a:r>
            <a:endParaRPr b="1" sz="4555">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p35"/>
          <p:cNvSpPr txBox="1"/>
          <p:nvPr>
            <p:ph idx="1" type="body"/>
          </p:nvPr>
        </p:nvSpPr>
        <p:spPr>
          <a:xfrm>
            <a:off x="712700" y="2002700"/>
            <a:ext cx="9995400" cy="3984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sz="1400">
                <a:latin typeface="Helvetica Neue"/>
                <a:ea typeface="Helvetica Neue"/>
                <a:cs typeface="Helvetica Neue"/>
                <a:sym typeface="Helvetica Neue"/>
              </a:rPr>
              <a:t>Este parámetro</a:t>
            </a:r>
            <a:r>
              <a:rPr lang="en-US" sz="1400">
                <a:latin typeface="Helvetica Neue"/>
                <a:ea typeface="Helvetica Neue"/>
                <a:cs typeface="Helvetica Neue"/>
                <a:sym typeface="Helvetica Neue"/>
              </a:rPr>
              <a:t> </a:t>
            </a:r>
            <a:r>
              <a:rPr b="1" lang="en-US" sz="1400">
                <a:latin typeface="Helvetica Neue"/>
                <a:ea typeface="Helvetica Neue"/>
                <a:cs typeface="Helvetica Neue"/>
                <a:sym typeface="Helvetica Neue"/>
              </a:rPr>
              <a:t>penaliza las palabras que ya han aparecido</a:t>
            </a:r>
            <a:r>
              <a:rPr lang="en-US" sz="1400">
                <a:latin typeface="Helvetica Neue"/>
                <a:ea typeface="Helvetica Neue"/>
                <a:cs typeface="Helvetica Neue"/>
                <a:sym typeface="Helvetica Neue"/>
              </a:rPr>
              <a:t> en la respuesta generada. Si el valor es alto, el modelo evita repetir palabras que ya ha usado. Si es bajo (o negativo), el modelo puede repetir palabras con mayor frecuencia.</a:t>
            </a:r>
            <a:endParaRPr sz="1400">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800"/>
              <a:buNone/>
            </a:pPr>
            <a:r>
              <a:t/>
            </a:r>
            <a:endParaRPr sz="14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400">
                <a:latin typeface="Helvetica Neue"/>
                <a:ea typeface="Helvetica Neue"/>
                <a:cs typeface="Helvetica Neue"/>
                <a:sym typeface="Helvetica Neue"/>
              </a:rPr>
              <a:t>Ejemplo de uso:</a:t>
            </a:r>
            <a:endParaRPr sz="1400">
              <a:latin typeface="Helvetica Neue"/>
              <a:ea typeface="Helvetica Neue"/>
              <a:cs typeface="Helvetica Neue"/>
              <a:sym typeface="Helvetica Neue"/>
            </a:endParaRPr>
          </a:p>
          <a:p>
            <a:pPr indent="-317500" lvl="0" marL="457200" rtl="0" algn="l">
              <a:lnSpc>
                <a:spcPct val="115000"/>
              </a:lnSpc>
              <a:spcBef>
                <a:spcPts val="1200"/>
              </a:spcBef>
              <a:spcAft>
                <a:spcPts val="0"/>
              </a:spcAft>
              <a:buSzPts val="1400"/>
              <a:buChar char="●"/>
            </a:pPr>
            <a:r>
              <a:rPr b="1" lang="en-US" sz="1400">
                <a:latin typeface="Helvetica Neue"/>
                <a:ea typeface="Helvetica Neue"/>
                <a:cs typeface="Helvetica Neue"/>
                <a:sym typeface="Helvetica Neue"/>
              </a:rPr>
              <a:t>Valor positivo (e.g., 2):</a:t>
            </a:r>
            <a:r>
              <a:rPr lang="en-US" sz="1400">
                <a:latin typeface="Helvetica Neue"/>
                <a:ea typeface="Helvetica Neue"/>
                <a:cs typeface="Helvetica Neue"/>
                <a:sym typeface="Helvetica Neue"/>
              </a:rPr>
              <a:t> El modelo evitará repetir palabras ya generadas, promoviendo una mayor diversidad en el vocabulario.</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Char char="●"/>
            </a:pPr>
            <a:r>
              <a:rPr b="1" lang="en-US" sz="1400">
                <a:latin typeface="Helvetica Neue"/>
                <a:ea typeface="Helvetica Neue"/>
                <a:cs typeface="Helvetica Neue"/>
                <a:sym typeface="Helvetica Neue"/>
              </a:rPr>
              <a:t>Valor negativo (e.g., -2):</a:t>
            </a:r>
            <a:r>
              <a:rPr lang="en-US" sz="1400">
                <a:latin typeface="Helvetica Neue"/>
                <a:ea typeface="Helvetica Neue"/>
                <a:cs typeface="Helvetica Neue"/>
                <a:sym typeface="Helvetica Neue"/>
              </a:rPr>
              <a:t> El modelo estará más dispuesto a repetir palabras, lo que puede resultar en una respuesta con mayor redundancia.</a:t>
            </a:r>
            <a:endParaRPr sz="1400">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rPr lang="en-US" sz="1400">
                <a:latin typeface="Helvetica Neue"/>
                <a:ea typeface="Helvetica Neue"/>
                <a:cs typeface="Helvetica Neue"/>
                <a:sym typeface="Helvetica Neue"/>
              </a:rPr>
              <a:t>Cuándo usarlo:</a:t>
            </a:r>
            <a:endParaRPr sz="1400">
              <a:latin typeface="Helvetica Neue"/>
              <a:ea typeface="Helvetica Neue"/>
              <a:cs typeface="Helvetica Neue"/>
              <a:sym typeface="Helvetica Neue"/>
            </a:endParaRPr>
          </a:p>
          <a:p>
            <a:pPr indent="-317500" lvl="0" marL="457200" rtl="0" algn="l">
              <a:lnSpc>
                <a:spcPct val="115000"/>
              </a:lnSpc>
              <a:spcBef>
                <a:spcPts val="1200"/>
              </a:spcBef>
              <a:spcAft>
                <a:spcPts val="0"/>
              </a:spcAft>
              <a:buSzPts val="1400"/>
              <a:buFont typeface="Montserrat"/>
              <a:buChar char="●"/>
            </a:pPr>
            <a:r>
              <a:rPr lang="en-US" sz="1400">
                <a:latin typeface="Helvetica Neue"/>
                <a:ea typeface="Helvetica Neue"/>
                <a:cs typeface="Helvetica Neue"/>
                <a:sym typeface="Helvetica Neue"/>
              </a:rPr>
              <a:t>Cuando quieres </a:t>
            </a:r>
            <a:r>
              <a:rPr b="1" lang="en-US" sz="1400">
                <a:latin typeface="Helvetica Neue"/>
                <a:ea typeface="Helvetica Neue"/>
                <a:cs typeface="Helvetica Neue"/>
                <a:sym typeface="Helvetica Neue"/>
              </a:rPr>
              <a:t>controlar la repetición de palabras</a:t>
            </a:r>
            <a:r>
              <a:rPr lang="en-US" sz="1400">
                <a:latin typeface="Helvetica Neue"/>
                <a:ea typeface="Helvetica Neue"/>
                <a:cs typeface="Helvetica Neue"/>
                <a:sym typeface="Helvetica Neue"/>
              </a:rPr>
              <a:t> en la respuesta. Por ejemplo, en una generación de texto creativa donde se desea evitar la repetición de frases o en respuestas que necesitan una mayor variedad de palabras.</a:t>
            </a:r>
            <a:endParaRPr sz="1400">
              <a:latin typeface="Helvetica Neue"/>
              <a:ea typeface="Helvetica Neue"/>
              <a:cs typeface="Helvetica Neue"/>
              <a:sym typeface="Helvetica Neue"/>
            </a:endParaRPr>
          </a:p>
          <a:p>
            <a:pPr indent="-317500" lvl="0" marL="457200" rtl="0" algn="l">
              <a:lnSpc>
                <a:spcPct val="115000"/>
              </a:lnSpc>
              <a:spcBef>
                <a:spcPts val="1000"/>
              </a:spcBef>
              <a:spcAft>
                <a:spcPts val="0"/>
              </a:spcAft>
              <a:buSzPts val="1400"/>
              <a:buFont typeface="Montserrat"/>
              <a:buChar char="●"/>
            </a:pPr>
            <a:r>
              <a:rPr lang="en-US" sz="1400">
                <a:latin typeface="Helvetica Neue"/>
                <a:ea typeface="Helvetica Neue"/>
                <a:cs typeface="Helvetica Neue"/>
                <a:sym typeface="Helvetica Neue"/>
              </a:rPr>
              <a:t>Ayuda a </a:t>
            </a:r>
            <a:r>
              <a:rPr b="1" lang="en-US" sz="1400">
                <a:latin typeface="Helvetica Neue"/>
                <a:ea typeface="Helvetica Neue"/>
                <a:cs typeface="Helvetica Neue"/>
                <a:sym typeface="Helvetica Neue"/>
              </a:rPr>
              <a:t>mejorar la calidad del texto generado,</a:t>
            </a:r>
            <a:r>
              <a:rPr lang="en-US" sz="1400">
                <a:latin typeface="Helvetica Neue"/>
                <a:ea typeface="Helvetica Neue"/>
                <a:cs typeface="Helvetica Neue"/>
                <a:sym typeface="Helvetica Neue"/>
              </a:rPr>
              <a:t> evitando la repetición excesiva, logrando así que el texto sea más interesante, coherente y natural.</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2200"/>
              <a:buNone/>
            </a:pPr>
            <a:r>
              <a:t/>
            </a:r>
            <a:endParaRPr sz="1400">
              <a:latin typeface="Helvetica Neue"/>
              <a:ea typeface="Helvetica Neue"/>
              <a:cs typeface="Helvetica Neue"/>
              <a:sym typeface="Helvetica Neue"/>
            </a:endParaRPr>
          </a:p>
        </p:txBody>
      </p:sp>
      <p:cxnSp>
        <p:nvCxnSpPr>
          <p:cNvPr id="567" name="Google Shape;567;p35"/>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68" name="Google Shape;568;p35"/>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69" name="Google Shape;569;p35"/>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70" name="Google Shape;570;p35"/>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71" name="Google Shape;571;p35"/>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25</a:t>
            </a:r>
            <a:endParaRPr sz="800">
              <a:solidFill>
                <a:schemeClr val="dk1"/>
              </a:solidFill>
            </a:endParaRPr>
          </a:p>
        </p:txBody>
      </p:sp>
      <p:sp>
        <p:nvSpPr>
          <p:cNvPr id="572" name="Google Shape;572;p35"/>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573" name="Google Shape;573;p35"/>
          <p:cNvPicPr preferRelativeResize="0"/>
          <p:nvPr/>
        </p:nvPicPr>
        <p:blipFill>
          <a:blip r:embed="rId3">
            <a:alphaModFix/>
          </a:blip>
          <a:stretch>
            <a:fillRect/>
          </a:stretch>
        </p:blipFill>
        <p:spPr>
          <a:xfrm>
            <a:off x="10321958" y="1262847"/>
            <a:ext cx="302375" cy="223175"/>
          </a:xfrm>
          <a:prstGeom prst="rect">
            <a:avLst/>
          </a:prstGeom>
          <a:noFill/>
          <a:ln>
            <a:noFill/>
          </a:ln>
        </p:spPr>
      </p:pic>
      <p:sp>
        <p:nvSpPr>
          <p:cNvPr id="574" name="Google Shape;574;p35"/>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55">
                <a:latin typeface="Helvetica Neue"/>
                <a:ea typeface="Helvetica Neue"/>
                <a:cs typeface="Helvetica Neue"/>
                <a:sym typeface="Helvetica Neue"/>
              </a:rPr>
              <a:t>frequency_penalty </a:t>
            </a:r>
            <a:endParaRPr b="1" sz="4555">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36"/>
          <p:cNvSpPr txBox="1"/>
          <p:nvPr/>
        </p:nvSpPr>
        <p:spPr>
          <a:xfrm>
            <a:off x="908554" y="2034638"/>
            <a:ext cx="10521900" cy="3906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a:solidFill>
                  <a:schemeClr val="dk1"/>
                </a:solidFill>
                <a:latin typeface="Helvetica Neue"/>
                <a:ea typeface="Helvetica Neue"/>
                <a:cs typeface="Helvetica Neue"/>
                <a:sym typeface="Helvetica Neue"/>
              </a:rPr>
              <a:t>Este parámetro penaliza la aparición de </a:t>
            </a:r>
            <a:r>
              <a:rPr b="1" lang="en-US">
                <a:solidFill>
                  <a:schemeClr val="dk1"/>
                </a:solidFill>
                <a:latin typeface="Helvetica Neue"/>
                <a:ea typeface="Helvetica Neue"/>
                <a:cs typeface="Helvetica Neue"/>
                <a:sym typeface="Helvetica Neue"/>
              </a:rPr>
              <a:t>nuevas instancias de palabras o temas ya mencionados</a:t>
            </a:r>
            <a:r>
              <a:rPr lang="en-US">
                <a:solidFill>
                  <a:schemeClr val="dk1"/>
                </a:solidFill>
                <a:latin typeface="Helvetica Neue"/>
                <a:ea typeface="Helvetica Neue"/>
                <a:cs typeface="Helvetica Neue"/>
                <a:sym typeface="Helvetica Neue"/>
              </a:rPr>
              <a:t> en la conversación o en la generación actual. Un valor alto incentiva al modelo a introducir nuevas ideas o palabras que aún no han aparecido, mientras que un valor bajo o negativo permite que se mantenga en las mismas ideas o palabras.</a:t>
            </a:r>
            <a:endParaRPr>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b="1" lang="en-US">
                <a:solidFill>
                  <a:schemeClr val="dk1"/>
                </a:solidFill>
                <a:latin typeface="Helvetica Neue"/>
                <a:ea typeface="Helvetica Neue"/>
                <a:cs typeface="Helvetica Neue"/>
                <a:sym typeface="Helvetica Neue"/>
              </a:rPr>
              <a:t>Ejemplo de uso:</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latin typeface="Helvetica Neue"/>
                <a:ea typeface="Helvetica Neue"/>
                <a:cs typeface="Helvetica Neue"/>
                <a:sym typeface="Helvetica Neue"/>
              </a:rPr>
              <a:t>Valor positivo (e.g., 2):</a:t>
            </a:r>
            <a:r>
              <a:rPr lang="en-US">
                <a:solidFill>
                  <a:schemeClr val="dk1"/>
                </a:solidFill>
                <a:latin typeface="Helvetica Neue"/>
                <a:ea typeface="Helvetica Neue"/>
                <a:cs typeface="Helvetica Neue"/>
                <a:sym typeface="Helvetica Neue"/>
              </a:rPr>
              <a:t> El modelo buscará constantemente introducir nuevas palabras o ideas, evitando quedarse estancado en las mismas frases o conceptos.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latin typeface="Helvetica Neue"/>
                <a:ea typeface="Helvetica Neue"/>
                <a:cs typeface="Helvetica Neue"/>
                <a:sym typeface="Helvetica Neue"/>
              </a:rPr>
              <a:t>Valor negativo (e.g., -2):</a:t>
            </a:r>
            <a:r>
              <a:rPr lang="en-US">
                <a:solidFill>
                  <a:schemeClr val="dk1"/>
                </a:solidFill>
                <a:latin typeface="Helvetica Neue"/>
                <a:ea typeface="Helvetica Neue"/>
                <a:cs typeface="Helvetica Neue"/>
                <a:sym typeface="Helvetica Neue"/>
              </a:rPr>
              <a:t> El modelo puede sentirse "cómodo" reiterando las mismas ideas o palabras.</a:t>
            </a:r>
            <a:endParaRPr>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b="1" lang="en-US">
                <a:solidFill>
                  <a:schemeClr val="dk1"/>
                </a:solidFill>
                <a:latin typeface="Helvetica Neue"/>
                <a:ea typeface="Helvetica Neue"/>
                <a:cs typeface="Helvetica Neue"/>
                <a:sym typeface="Helvetica Neue"/>
              </a:rPr>
              <a:t>Cuándo usarlo:</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chemeClr val="dk1"/>
              </a:buClr>
              <a:buSzPts val="1400"/>
              <a:buFont typeface="Helvetica Neue"/>
              <a:buChar char="●"/>
            </a:pPr>
            <a:r>
              <a:rPr lang="en-US">
                <a:solidFill>
                  <a:schemeClr val="dk1"/>
                </a:solidFill>
                <a:latin typeface="Helvetica Neue"/>
                <a:ea typeface="Helvetica Neue"/>
                <a:cs typeface="Helvetica Neue"/>
                <a:sym typeface="Helvetica Neue"/>
              </a:rPr>
              <a:t>Cuando deseas que el modelo </a:t>
            </a:r>
            <a:r>
              <a:rPr b="1" lang="en-US">
                <a:solidFill>
                  <a:schemeClr val="dk1"/>
                </a:solidFill>
                <a:latin typeface="Helvetica Neue"/>
                <a:ea typeface="Helvetica Neue"/>
                <a:cs typeface="Helvetica Neue"/>
                <a:sym typeface="Helvetica Neue"/>
              </a:rPr>
              <a:t>explore nuevas ideas o temas sin quedarse en lo mismo</a:t>
            </a:r>
            <a:r>
              <a:rPr lang="en-US">
                <a:solidFill>
                  <a:schemeClr val="dk1"/>
                </a:solidFill>
                <a:latin typeface="Helvetica Neue"/>
                <a:ea typeface="Helvetica Neue"/>
                <a:cs typeface="Helvetica Neue"/>
                <a:sym typeface="Helvetica Neue"/>
              </a:rPr>
              <a:t>. Es útil en contextos donde se busca innovación o creatividad en la generación de texto.</a:t>
            </a:r>
            <a:endParaRPr>
              <a:solidFill>
                <a:schemeClr val="dk1"/>
              </a:solidFill>
              <a:latin typeface="Helvetica Neue"/>
              <a:ea typeface="Helvetica Neue"/>
              <a:cs typeface="Helvetica Neue"/>
              <a:sym typeface="Helvetica Neue"/>
            </a:endParaRPr>
          </a:p>
          <a:p>
            <a:pPr indent="0" lvl="0" marL="0" marR="0" rtl="0" algn="l">
              <a:lnSpc>
                <a:spcPct val="90000"/>
              </a:lnSpc>
              <a:spcBef>
                <a:spcPts val="1200"/>
              </a:spcBef>
              <a:spcAft>
                <a:spcPts val="0"/>
              </a:spcAft>
              <a:buNone/>
            </a:pPr>
            <a:r>
              <a:t/>
            </a:r>
            <a:endParaRPr b="1">
              <a:solidFill>
                <a:schemeClr val="dk1"/>
              </a:solidFill>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2200"/>
              <a:buFont typeface="Arial"/>
              <a:buNone/>
            </a:pPr>
            <a:r>
              <a:t/>
            </a:r>
            <a:endParaRPr>
              <a:solidFill>
                <a:srgbClr val="131313"/>
              </a:solidFill>
              <a:latin typeface="Helvetica Neue"/>
              <a:ea typeface="Helvetica Neue"/>
              <a:cs typeface="Helvetica Neue"/>
              <a:sym typeface="Helvetica Neue"/>
            </a:endParaRPr>
          </a:p>
        </p:txBody>
      </p:sp>
      <p:cxnSp>
        <p:nvCxnSpPr>
          <p:cNvPr id="580" name="Google Shape;580;p36"/>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81" name="Google Shape;581;p36"/>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82" name="Google Shape;582;p36"/>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83" name="Google Shape;583;p36"/>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84" name="Google Shape;584;p36"/>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25</a:t>
            </a:r>
            <a:endParaRPr sz="800">
              <a:solidFill>
                <a:schemeClr val="dk1"/>
              </a:solidFill>
            </a:endParaRPr>
          </a:p>
        </p:txBody>
      </p:sp>
      <p:sp>
        <p:nvSpPr>
          <p:cNvPr id="585" name="Google Shape;585;p36"/>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586" name="Google Shape;586;p36"/>
          <p:cNvPicPr preferRelativeResize="0"/>
          <p:nvPr/>
        </p:nvPicPr>
        <p:blipFill>
          <a:blip r:embed="rId3">
            <a:alphaModFix/>
          </a:blip>
          <a:stretch>
            <a:fillRect/>
          </a:stretch>
        </p:blipFill>
        <p:spPr>
          <a:xfrm>
            <a:off x="10321958" y="1262847"/>
            <a:ext cx="302375" cy="223175"/>
          </a:xfrm>
          <a:prstGeom prst="rect">
            <a:avLst/>
          </a:prstGeom>
          <a:noFill/>
          <a:ln>
            <a:noFill/>
          </a:ln>
        </p:spPr>
      </p:pic>
      <p:sp>
        <p:nvSpPr>
          <p:cNvPr id="587" name="Google Shape;587;p36"/>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55">
                <a:latin typeface="Helvetica Neue"/>
                <a:ea typeface="Helvetica Neue"/>
                <a:cs typeface="Helvetica Neue"/>
                <a:sym typeface="Helvetica Neue"/>
              </a:rPr>
              <a:t>presence_penalty</a:t>
            </a:r>
            <a:endParaRPr b="1" sz="4555">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p37"/>
          <p:cNvSpPr txBox="1"/>
          <p:nvPr>
            <p:ph idx="1" type="body"/>
          </p:nvPr>
        </p:nvSpPr>
        <p:spPr>
          <a:xfrm>
            <a:off x="712694" y="1781647"/>
            <a:ext cx="5311500" cy="3884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sz="1400">
                <a:latin typeface="Helvetica Neue"/>
                <a:ea typeface="Helvetica Neue"/>
                <a:cs typeface="Helvetica Neue"/>
                <a:sym typeface="Helvetica Neue"/>
              </a:rPr>
              <a:t>stop</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rPr lang="en-US" sz="1400">
                <a:latin typeface="Helvetica Neue"/>
                <a:ea typeface="Helvetica Neue"/>
                <a:cs typeface="Helvetica Neue"/>
                <a:sym typeface="Helvetica Neue"/>
              </a:rPr>
              <a:t>Cuando el modelo encuentra cualquiera de las secuencias de parada incluidas en el array se detiene inmediatamente la generación y devuelve hasta ese punto.</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400">
              <a:latin typeface="Helvetica Neue"/>
              <a:ea typeface="Helvetica Neue"/>
              <a:cs typeface="Helvetica Neue"/>
              <a:sym typeface="Helvetica Neue"/>
            </a:endParaRPr>
          </a:p>
          <a:p>
            <a:pPr indent="-342900" lvl="1" marL="800100" rtl="0" algn="l">
              <a:lnSpc>
                <a:spcPct val="90000"/>
              </a:lnSpc>
              <a:spcBef>
                <a:spcPts val="500"/>
              </a:spcBef>
              <a:spcAft>
                <a:spcPts val="0"/>
              </a:spcAft>
              <a:buClr>
                <a:srgbClr val="131313"/>
              </a:buClr>
              <a:buSzPts val="1400"/>
              <a:buFont typeface="Noto Sans Symbols"/>
              <a:buChar char="∙"/>
            </a:pPr>
            <a:r>
              <a:rPr b="1" lang="en-US" sz="1400">
                <a:solidFill>
                  <a:srgbClr val="131313"/>
                </a:solidFill>
                <a:latin typeface="Helvetica Neue"/>
                <a:ea typeface="Helvetica Neue"/>
                <a:cs typeface="Helvetica Neue"/>
                <a:sym typeface="Helvetica Neue"/>
              </a:rPr>
              <a:t>Tipo de Datos:</a:t>
            </a:r>
            <a:r>
              <a:rPr lang="en-US" sz="1400">
                <a:solidFill>
                  <a:srgbClr val="131313"/>
                </a:solidFill>
                <a:latin typeface="Helvetica Neue"/>
                <a:ea typeface="Helvetica Neue"/>
                <a:cs typeface="Helvetica Neue"/>
                <a:sym typeface="Helvetica Neue"/>
              </a:rPr>
              <a:t> Array de string.</a:t>
            </a:r>
            <a:endParaRPr sz="1400">
              <a:latin typeface="Helvetica Neue"/>
              <a:ea typeface="Helvetica Neue"/>
              <a:cs typeface="Helvetica Neue"/>
              <a:sym typeface="Helvetica Neue"/>
            </a:endParaRPr>
          </a:p>
          <a:p>
            <a:pPr indent="-342900" lvl="1" marL="800100" rtl="0" algn="l">
              <a:lnSpc>
                <a:spcPct val="90000"/>
              </a:lnSpc>
              <a:spcBef>
                <a:spcPts val="500"/>
              </a:spcBef>
              <a:spcAft>
                <a:spcPts val="0"/>
              </a:spcAft>
              <a:buClr>
                <a:schemeClr val="dk1"/>
              </a:buClr>
              <a:buSzPts val="1400"/>
              <a:buFont typeface="Helvetica Neue"/>
              <a:buChar char="∙"/>
            </a:pPr>
            <a:r>
              <a:rPr b="1" lang="en-US" sz="1400">
                <a:latin typeface="Helvetica Neue"/>
                <a:ea typeface="Helvetica Neue"/>
                <a:cs typeface="Helvetica Neue"/>
                <a:sym typeface="Helvetica Neue"/>
              </a:rPr>
              <a:t>Ejemplo:</a:t>
            </a:r>
            <a:endParaRPr sz="1400">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400"/>
              <a:buFont typeface="Calibri"/>
              <a:buNone/>
            </a:pPr>
            <a:r>
              <a:rPr lang="en-US" sz="1400">
                <a:latin typeface="Helvetica Neue"/>
                <a:ea typeface="Helvetica Neue"/>
                <a:cs typeface="Helvetica Neue"/>
                <a:sym typeface="Helvetica Neue"/>
              </a:rPr>
              <a:t>	</a:t>
            </a:r>
            <a:r>
              <a:rPr i="0" lang="en-US" sz="1400" u="none" cap="none" strike="noStrike">
                <a:solidFill>
                  <a:schemeClr val="dk1"/>
                </a:solidFill>
                <a:latin typeface="Helvetica Neue"/>
                <a:ea typeface="Helvetica Neue"/>
                <a:cs typeface="Helvetica Neue"/>
                <a:sym typeface="Helvetica Neue"/>
              </a:rPr>
              <a:t>{</a:t>
            </a:r>
            <a:endParaRPr i="0" sz="1400" u="none" cap="none" strike="noStrike">
              <a:solidFill>
                <a:schemeClr val="dk1"/>
              </a:solidFill>
              <a:latin typeface="Helvetica Neue"/>
              <a:ea typeface="Helvetica Neue"/>
              <a:cs typeface="Helvetica Neue"/>
              <a:sym typeface="Helvetica Neue"/>
            </a:endParaRPr>
          </a:p>
          <a:p>
            <a:pPr indent="0" lvl="2" marL="914400" rtl="0" algn="l">
              <a:lnSpc>
                <a:spcPct val="100000"/>
              </a:lnSpc>
              <a:spcBef>
                <a:spcPts val="0"/>
              </a:spcBef>
              <a:spcAft>
                <a:spcPts val="0"/>
              </a:spcAft>
              <a:buClr>
                <a:schemeClr val="dk1"/>
              </a:buClr>
              <a:buSzPts val="1400"/>
              <a:buNone/>
            </a:pPr>
            <a:r>
              <a:rPr i="0" lang="en-US" sz="1400" u="none" cap="none" strike="noStrike">
                <a:solidFill>
                  <a:schemeClr val="dk1"/>
                </a:solidFill>
                <a:latin typeface="Helvetica Neue"/>
                <a:ea typeface="Helvetica Neue"/>
                <a:cs typeface="Helvetica Neue"/>
                <a:sym typeface="Helvetica Neue"/>
              </a:rPr>
              <a:t>  "stop": ["\n", "FIN"]</a:t>
            </a:r>
            <a:endParaRPr i="0" sz="1400" u="none" cap="none" strike="noStrike">
              <a:solidFill>
                <a:schemeClr val="dk1"/>
              </a:solidFill>
              <a:latin typeface="Helvetica Neue"/>
              <a:ea typeface="Helvetica Neue"/>
              <a:cs typeface="Helvetica Neue"/>
              <a:sym typeface="Helvetica Neue"/>
            </a:endParaRPr>
          </a:p>
          <a:p>
            <a:pPr indent="0" lvl="2" marL="914400" rtl="0" algn="l">
              <a:lnSpc>
                <a:spcPct val="100000"/>
              </a:lnSpc>
              <a:spcBef>
                <a:spcPts val="0"/>
              </a:spcBef>
              <a:spcAft>
                <a:spcPts val="0"/>
              </a:spcAft>
              <a:buClr>
                <a:schemeClr val="dk1"/>
              </a:buClr>
              <a:buSzPts val="1400"/>
              <a:buNone/>
            </a:pPr>
            <a:r>
              <a:rPr i="0" lang="en-US" sz="1400" u="none" cap="none" strike="noStrike">
                <a:solidFill>
                  <a:schemeClr val="dk1"/>
                </a:solidFill>
                <a:latin typeface="Helvetica Neue"/>
                <a:ea typeface="Helvetica Neue"/>
                <a:cs typeface="Helvetica Neue"/>
                <a:sym typeface="Helvetica Neue"/>
              </a:rPr>
              <a:t>}</a:t>
            </a:r>
            <a:endParaRPr i="0" sz="1400" u="none" cap="none" strike="noStrike">
              <a:solidFill>
                <a:schemeClr val="dk1"/>
              </a:solidFill>
              <a:latin typeface="Helvetica Neue"/>
              <a:ea typeface="Helvetica Neue"/>
              <a:cs typeface="Helvetica Neue"/>
              <a:sym typeface="Helvetica Neue"/>
            </a:endParaRPr>
          </a:p>
          <a:p>
            <a:pPr indent="0" lvl="1" marL="457200" rtl="0" algn="l">
              <a:lnSpc>
                <a:spcPct val="90000"/>
              </a:lnSpc>
              <a:spcBef>
                <a:spcPts val="500"/>
              </a:spcBef>
              <a:spcAft>
                <a:spcPts val="0"/>
              </a:spcAft>
              <a:buClr>
                <a:schemeClr val="dk1"/>
              </a:buClr>
              <a:buSzPts val="1400"/>
              <a:buNone/>
            </a:pPr>
            <a:r>
              <a:t/>
            </a:r>
            <a:endParaRPr sz="1400">
              <a:latin typeface="Helvetica Neue"/>
              <a:ea typeface="Helvetica Neue"/>
              <a:cs typeface="Helvetica Neue"/>
              <a:sym typeface="Helvetica Neue"/>
            </a:endParaRPr>
          </a:p>
        </p:txBody>
      </p:sp>
      <p:sp>
        <p:nvSpPr>
          <p:cNvPr id="593" name="Google Shape;593;p37"/>
          <p:cNvSpPr txBox="1"/>
          <p:nvPr/>
        </p:nvSpPr>
        <p:spPr>
          <a:xfrm>
            <a:off x="6230471" y="1781647"/>
            <a:ext cx="5248834" cy="388404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1" lang="en-US">
                <a:solidFill>
                  <a:schemeClr val="dk1"/>
                </a:solidFill>
                <a:latin typeface="Helvetica Neue"/>
                <a:ea typeface="Helvetica Neue"/>
                <a:cs typeface="Helvetica Neue"/>
                <a:sym typeface="Helvetica Neue"/>
              </a:rPr>
              <a:t>response_format</a:t>
            </a:r>
            <a:endParaRPr b="1">
              <a:solidFill>
                <a:schemeClr val="dk1"/>
              </a:solidFill>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1400"/>
              <a:buFont typeface="Arial"/>
              <a:buNone/>
            </a:pPr>
            <a:r>
              <a:rPr lang="en-US">
                <a:solidFill>
                  <a:schemeClr val="dk1"/>
                </a:solidFill>
                <a:latin typeface="Helvetica Neue"/>
                <a:ea typeface="Helvetica Neue"/>
                <a:cs typeface="Helvetica Neue"/>
                <a:sym typeface="Helvetica Neue"/>
              </a:rPr>
              <a:t>Este parámetro se utiliza para influir en la probabilidad de que el modelo vuelva a mencionar algo que ya ha mencionado en la conversación o texto generado.</a:t>
            </a:r>
            <a:endParaRPr>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1400"/>
              <a:buFont typeface="Arial"/>
              <a:buNone/>
            </a:pPr>
            <a:r>
              <a:t/>
            </a:r>
            <a:endParaRPr>
              <a:solidFill>
                <a:schemeClr val="dk1"/>
              </a:solidFill>
              <a:latin typeface="Helvetica Neue"/>
              <a:ea typeface="Helvetica Neue"/>
              <a:cs typeface="Helvetica Neue"/>
              <a:sym typeface="Helvetica Neue"/>
            </a:endParaRPr>
          </a:p>
          <a:p>
            <a:pPr indent="-342900" lvl="1" marL="800100" marR="0" rtl="0" algn="l">
              <a:lnSpc>
                <a:spcPct val="90000"/>
              </a:lnSpc>
              <a:spcBef>
                <a:spcPts val="500"/>
              </a:spcBef>
              <a:spcAft>
                <a:spcPts val="0"/>
              </a:spcAft>
              <a:buClr>
                <a:srgbClr val="131313"/>
              </a:buClr>
              <a:buSzPts val="1400"/>
              <a:buFont typeface="Noto Sans Symbols"/>
              <a:buChar char="∙"/>
            </a:pPr>
            <a:r>
              <a:rPr b="1" i="0" lang="en-US" u="none" cap="none" strike="noStrike">
                <a:solidFill>
                  <a:srgbClr val="131313"/>
                </a:solidFill>
                <a:latin typeface="Helvetica Neue"/>
                <a:ea typeface="Helvetica Neue"/>
                <a:cs typeface="Helvetica Neue"/>
                <a:sym typeface="Helvetica Neue"/>
              </a:rPr>
              <a:t>Tipo de Datos:</a:t>
            </a:r>
            <a:r>
              <a:rPr i="0" lang="en-US" u="none" cap="none" strike="noStrike">
                <a:solidFill>
                  <a:srgbClr val="131313"/>
                </a:solidFill>
                <a:latin typeface="Helvetica Neue"/>
                <a:ea typeface="Helvetica Neue"/>
                <a:cs typeface="Helvetica Neue"/>
                <a:sym typeface="Helvetica Neue"/>
              </a:rPr>
              <a:t> string</a:t>
            </a:r>
            <a:endParaRPr i="0" u="none" cap="none" strike="noStrike">
              <a:solidFill>
                <a:schemeClr val="dk1"/>
              </a:solidFill>
              <a:latin typeface="Helvetica Neue"/>
              <a:ea typeface="Helvetica Neue"/>
              <a:cs typeface="Helvetica Neue"/>
              <a:sym typeface="Helvetica Neue"/>
            </a:endParaRPr>
          </a:p>
          <a:p>
            <a:pPr indent="-342900" lvl="1" marL="800100" marR="0" rtl="0" algn="l">
              <a:lnSpc>
                <a:spcPct val="90000"/>
              </a:lnSpc>
              <a:spcBef>
                <a:spcPts val="500"/>
              </a:spcBef>
              <a:spcAft>
                <a:spcPts val="0"/>
              </a:spcAft>
              <a:buClr>
                <a:srgbClr val="131313"/>
              </a:buClr>
              <a:buSzPts val="1400"/>
              <a:buFont typeface="Noto Sans Symbols"/>
              <a:buChar char="∙"/>
            </a:pPr>
            <a:r>
              <a:rPr b="1" i="0" lang="en-US" u="none" cap="none" strike="noStrike">
                <a:solidFill>
                  <a:srgbClr val="131313"/>
                </a:solidFill>
                <a:latin typeface="Helvetica Neue"/>
                <a:ea typeface="Helvetica Neue"/>
                <a:cs typeface="Helvetica Neue"/>
                <a:sym typeface="Helvetica Neue"/>
              </a:rPr>
              <a:t>Función: </a:t>
            </a:r>
            <a:r>
              <a:rPr i="0" lang="en-US" u="none" cap="none" strike="noStrike">
                <a:solidFill>
                  <a:srgbClr val="131313"/>
                </a:solidFill>
                <a:latin typeface="Helvetica Neue"/>
                <a:ea typeface="Helvetica Neue"/>
                <a:cs typeface="Helvetica Neue"/>
                <a:sym typeface="Helvetica Neue"/>
              </a:rPr>
              <a:t>Determina el formato de la respuesta devuelta por la API.</a:t>
            </a:r>
            <a:endParaRPr i="0" u="none" cap="none" strike="noStrike">
              <a:solidFill>
                <a:schemeClr val="dk1"/>
              </a:solidFill>
              <a:latin typeface="Helvetica Neue"/>
              <a:ea typeface="Helvetica Neue"/>
              <a:cs typeface="Helvetica Neue"/>
              <a:sym typeface="Helvetica Neue"/>
            </a:endParaRPr>
          </a:p>
          <a:p>
            <a:pPr indent="-342900" lvl="1" marL="800100" marR="0" rtl="0" algn="l">
              <a:lnSpc>
                <a:spcPct val="90000"/>
              </a:lnSpc>
              <a:spcBef>
                <a:spcPts val="500"/>
              </a:spcBef>
              <a:spcAft>
                <a:spcPts val="0"/>
              </a:spcAft>
              <a:buClr>
                <a:srgbClr val="131313"/>
              </a:buClr>
              <a:buSzPts val="1400"/>
              <a:buFont typeface="Helvetica Neue"/>
              <a:buChar char="∙"/>
            </a:pPr>
            <a:r>
              <a:rPr b="1" i="0" lang="en-US" u="none" cap="none" strike="noStrike">
                <a:solidFill>
                  <a:srgbClr val="131313"/>
                </a:solidFill>
                <a:latin typeface="Helvetica Neue"/>
                <a:ea typeface="Helvetica Neue"/>
                <a:cs typeface="Helvetica Neue"/>
                <a:sym typeface="Helvetica Neue"/>
              </a:rPr>
              <a:t>Variantes poisbles:</a:t>
            </a:r>
            <a:endParaRPr i="0" u="none" cap="none" strike="noStrike">
              <a:solidFill>
                <a:schemeClr val="dk1"/>
              </a:solidFill>
              <a:latin typeface="Helvetica Neue"/>
              <a:ea typeface="Helvetica Neue"/>
              <a:cs typeface="Helvetica Neue"/>
              <a:sym typeface="Helvetica Neue"/>
            </a:endParaRPr>
          </a:p>
          <a:p>
            <a:pPr indent="-342900" lvl="2" marL="1257300" marR="0" rtl="0" algn="l">
              <a:lnSpc>
                <a:spcPct val="90000"/>
              </a:lnSpc>
              <a:spcBef>
                <a:spcPts val="500"/>
              </a:spcBef>
              <a:spcAft>
                <a:spcPts val="0"/>
              </a:spcAft>
              <a:buClr>
                <a:srgbClr val="131313"/>
              </a:buClr>
              <a:buSzPts val="1400"/>
              <a:buFont typeface="Helvetica Neue"/>
              <a:buChar char="∙"/>
            </a:pPr>
            <a:r>
              <a:rPr i="0" lang="en-US" u="none" cap="none" strike="noStrike">
                <a:solidFill>
                  <a:srgbClr val="131313"/>
                </a:solidFill>
                <a:latin typeface="Helvetica Neue"/>
                <a:ea typeface="Helvetica Neue"/>
                <a:cs typeface="Helvetica Neue"/>
                <a:sym typeface="Helvetica Neue"/>
              </a:rPr>
              <a:t>Text</a:t>
            </a:r>
            <a:endParaRPr>
              <a:latin typeface="Helvetica Neue"/>
              <a:ea typeface="Helvetica Neue"/>
              <a:cs typeface="Helvetica Neue"/>
              <a:sym typeface="Helvetica Neue"/>
            </a:endParaRPr>
          </a:p>
          <a:p>
            <a:pPr indent="-342900" lvl="2" marL="1257300" marR="0" rtl="0" algn="l">
              <a:lnSpc>
                <a:spcPct val="90000"/>
              </a:lnSpc>
              <a:spcBef>
                <a:spcPts val="500"/>
              </a:spcBef>
              <a:spcAft>
                <a:spcPts val="0"/>
              </a:spcAft>
              <a:buClr>
                <a:srgbClr val="131313"/>
              </a:buClr>
              <a:buSzPts val="1400"/>
              <a:buFont typeface="Helvetica Neue"/>
              <a:buChar char="∙"/>
            </a:pPr>
            <a:r>
              <a:rPr i="0" lang="en-US" u="none" cap="none" strike="noStrike">
                <a:solidFill>
                  <a:srgbClr val="131313"/>
                </a:solidFill>
                <a:latin typeface="Helvetica Neue"/>
                <a:ea typeface="Helvetica Neue"/>
                <a:cs typeface="Helvetica Neue"/>
                <a:sym typeface="Helvetica Neue"/>
              </a:rPr>
              <a:t>JSON</a:t>
            </a:r>
            <a:endParaRPr i="0" u="none" cap="none" strike="noStrike">
              <a:solidFill>
                <a:srgbClr val="131313"/>
              </a:solidFill>
              <a:latin typeface="Helvetica Neue"/>
              <a:ea typeface="Helvetica Neue"/>
              <a:cs typeface="Helvetica Neue"/>
              <a:sym typeface="Helvetica Neue"/>
            </a:endParaRPr>
          </a:p>
        </p:txBody>
      </p:sp>
      <p:cxnSp>
        <p:nvCxnSpPr>
          <p:cNvPr id="594" name="Google Shape;594;p37"/>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595" name="Google Shape;595;p37"/>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596" name="Google Shape;596;p37"/>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597" name="Google Shape;597;p37"/>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598" name="Google Shape;598;p37"/>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26</a:t>
            </a:r>
            <a:endParaRPr sz="800">
              <a:solidFill>
                <a:schemeClr val="dk1"/>
              </a:solidFill>
            </a:endParaRPr>
          </a:p>
        </p:txBody>
      </p:sp>
      <p:sp>
        <p:nvSpPr>
          <p:cNvPr id="599" name="Google Shape;599;p37"/>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600" name="Google Shape;600;p37"/>
          <p:cNvPicPr preferRelativeResize="0"/>
          <p:nvPr/>
        </p:nvPicPr>
        <p:blipFill>
          <a:blip r:embed="rId3">
            <a:alphaModFix/>
          </a:blip>
          <a:stretch>
            <a:fillRect/>
          </a:stretch>
        </p:blipFill>
        <p:spPr>
          <a:xfrm>
            <a:off x="10321958" y="1262847"/>
            <a:ext cx="302375" cy="223175"/>
          </a:xfrm>
          <a:prstGeom prst="rect">
            <a:avLst/>
          </a:prstGeom>
          <a:noFill/>
          <a:ln>
            <a:noFill/>
          </a:ln>
        </p:spPr>
      </p:pic>
      <p:sp>
        <p:nvSpPr>
          <p:cNvPr id="601" name="Google Shape;601;p37"/>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b="1" lang="en-US" sz="5555">
                <a:latin typeface="Helvetica Neue"/>
                <a:ea typeface="Helvetica Neue"/>
                <a:cs typeface="Helvetica Neue"/>
                <a:sym typeface="Helvetica Neue"/>
              </a:rPr>
              <a:t>Request</a:t>
            </a:r>
            <a:r>
              <a:rPr b="1" lang="en-US" sz="5000">
                <a:latin typeface="Helvetica Neue"/>
                <a:ea typeface="Helvetica Neue"/>
                <a:cs typeface="Helvetica Neue"/>
                <a:sym typeface="Helvetica Neue"/>
              </a:rPr>
              <a:t> – </a:t>
            </a:r>
            <a:r>
              <a:rPr b="1" lang="en-US" sz="4555">
                <a:latin typeface="Helvetica Neue"/>
                <a:ea typeface="Helvetica Neue"/>
                <a:cs typeface="Helvetica Neue"/>
                <a:sym typeface="Helvetica Neue"/>
              </a:rPr>
              <a:t>Parámetros Opcionales</a:t>
            </a:r>
            <a:endParaRPr b="1" sz="4555">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38"/>
          <p:cNvSpPr txBox="1"/>
          <p:nvPr>
            <p:ph idx="1" type="body"/>
          </p:nvPr>
        </p:nvSpPr>
        <p:spPr>
          <a:xfrm>
            <a:off x="712694" y="1781647"/>
            <a:ext cx="10851777" cy="38840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sz="1400">
                <a:latin typeface="Helvetica Neue"/>
                <a:ea typeface="Helvetica Neue"/>
                <a:cs typeface="Helvetica Neue"/>
                <a:sym typeface="Helvetica Neue"/>
              </a:rPr>
              <a:t>max_tokens</a:t>
            </a:r>
            <a:endParaRPr b="1"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rPr lang="en-US" sz="1400">
                <a:latin typeface="Helvetica Neue"/>
                <a:ea typeface="Helvetica Neue"/>
                <a:cs typeface="Helvetica Neue"/>
                <a:sym typeface="Helvetica Neue"/>
              </a:rPr>
              <a:t>Este parámetro se utiliza para establecer un límite superior en el número de tokens que puede contener la respuesta generada. Con este parámetro se puede gestionar adecuadamente el costo de las solicitudes.</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4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400"/>
              <a:buNone/>
            </a:pPr>
            <a:r>
              <a:t/>
            </a:r>
            <a:endParaRPr sz="1400">
              <a:latin typeface="Helvetica Neue"/>
              <a:ea typeface="Helvetica Neue"/>
              <a:cs typeface="Helvetica Neue"/>
              <a:sym typeface="Helvetica Neue"/>
            </a:endParaRPr>
          </a:p>
        </p:txBody>
      </p:sp>
      <p:graphicFrame>
        <p:nvGraphicFramePr>
          <p:cNvPr id="607" name="Google Shape;607;p38"/>
          <p:cNvGraphicFramePr/>
          <p:nvPr/>
        </p:nvGraphicFramePr>
        <p:xfrm>
          <a:off x="712693" y="2913529"/>
          <a:ext cx="3000000" cy="3000000"/>
        </p:xfrm>
        <a:graphic>
          <a:graphicData uri="http://schemas.openxmlformats.org/drawingml/2006/table">
            <a:tbl>
              <a:tblPr bandRow="1" firstRow="1">
                <a:noFill/>
                <a:tableStyleId>{2E92611B-D393-498E-800E-17EBA5E37ABC}</a:tableStyleId>
              </a:tblPr>
              <a:tblGrid>
                <a:gridCol w="1429875"/>
                <a:gridCol w="1461250"/>
                <a:gridCol w="7811800"/>
              </a:tblGrid>
              <a:tr h="373325">
                <a:tc>
                  <a:txBody>
                    <a:bodyPr/>
                    <a:lstStyle/>
                    <a:p>
                      <a:pPr indent="0" lvl="0" marL="0" marR="0" rtl="0" algn="l">
                        <a:spcBef>
                          <a:spcPts val="0"/>
                        </a:spcBef>
                        <a:spcAft>
                          <a:spcPts val="0"/>
                        </a:spcAft>
                        <a:buNone/>
                      </a:pPr>
                      <a:r>
                        <a:rPr lang="en-US" sz="1800"/>
                        <a:t>max_tokens</a:t>
                      </a:r>
                      <a:endParaRPr sz="1800"/>
                    </a:p>
                  </a:txBody>
                  <a:tcPr marT="45725" marB="45725" marR="91450" marL="91450"/>
                </a:tc>
                <a:tc>
                  <a:txBody>
                    <a:bodyPr/>
                    <a:lstStyle/>
                    <a:p>
                      <a:pPr indent="0" lvl="0" marL="0" marR="0" rtl="0" algn="l">
                        <a:spcBef>
                          <a:spcPts val="0"/>
                        </a:spcBef>
                        <a:spcAft>
                          <a:spcPts val="0"/>
                        </a:spcAft>
                        <a:buNone/>
                      </a:pPr>
                      <a:r>
                        <a:rPr lang="en-US" sz="1800"/>
                        <a:t>Temperature</a:t>
                      </a:r>
                      <a:endParaRPr sz="1800"/>
                    </a:p>
                  </a:txBody>
                  <a:tcPr marT="45725" marB="45725" marR="91450" marL="91450"/>
                </a:tc>
                <a:tc>
                  <a:txBody>
                    <a:bodyPr/>
                    <a:lstStyle/>
                    <a:p>
                      <a:pPr indent="0" lvl="0" marL="0" marR="0" rtl="0" algn="l">
                        <a:spcBef>
                          <a:spcPts val="0"/>
                        </a:spcBef>
                        <a:spcAft>
                          <a:spcPts val="0"/>
                        </a:spcAft>
                        <a:buNone/>
                      </a:pPr>
                      <a:r>
                        <a:rPr lang="en-US" sz="1800"/>
                        <a:t>Resultado (esperado)</a:t>
                      </a:r>
                      <a:endParaRPr/>
                    </a:p>
                  </a:txBody>
                  <a:tcPr marT="45725" marB="45725" marR="91450" marL="91450"/>
                </a:tc>
              </a:tr>
              <a:tr h="373325">
                <a:tc>
                  <a:txBody>
                    <a:bodyPr/>
                    <a:lstStyle/>
                    <a:p>
                      <a:pPr indent="0" lvl="0" marL="0" marR="0" rtl="0" algn="l">
                        <a:spcBef>
                          <a:spcPts val="0"/>
                        </a:spcBef>
                        <a:spcAft>
                          <a:spcPts val="0"/>
                        </a:spcAft>
                        <a:buNone/>
                      </a:pPr>
                      <a:r>
                        <a:rPr lang="en-US" sz="1800"/>
                        <a:t>50</a:t>
                      </a:r>
                      <a:endParaRPr/>
                    </a:p>
                  </a:txBody>
                  <a:tcPr marT="45725" marB="45725" marR="91450" marL="91450"/>
                </a:tc>
                <a:tc>
                  <a:txBody>
                    <a:bodyPr/>
                    <a:lstStyle/>
                    <a:p>
                      <a:pPr indent="0" lvl="0" marL="0" marR="0" rtl="0" algn="l">
                        <a:spcBef>
                          <a:spcPts val="0"/>
                        </a:spcBef>
                        <a:spcAft>
                          <a:spcPts val="0"/>
                        </a:spcAft>
                        <a:buNone/>
                      </a:pPr>
                      <a:r>
                        <a:rPr lang="en-US" sz="1800"/>
                        <a:t>0.2</a:t>
                      </a:r>
                      <a:endParaRPr/>
                    </a:p>
                  </a:txBody>
                  <a:tcPr marT="45725" marB="45725" marR="91450" marL="91450"/>
                </a:tc>
                <a:tc>
                  <a:txBody>
                    <a:bodyPr/>
                    <a:lstStyle/>
                    <a:p>
                      <a:pPr indent="0" lvl="0" marL="0" marR="0" rtl="0" algn="l">
                        <a:spcBef>
                          <a:spcPts val="0"/>
                        </a:spcBef>
                        <a:spcAft>
                          <a:spcPts val="0"/>
                        </a:spcAft>
                        <a:buNone/>
                      </a:pPr>
                      <a:r>
                        <a:rPr lang="en-US" sz="1800"/>
                        <a:t>Respuestas muy breves y directas, con alta coherencia y baja creatividad.</a:t>
                      </a:r>
                      <a:endParaRPr/>
                    </a:p>
                  </a:txBody>
                  <a:tcPr marT="45725" marB="45725" marR="91450" marL="91450"/>
                </a:tc>
              </a:tr>
              <a:tr h="373325">
                <a:tc>
                  <a:txBody>
                    <a:bodyPr/>
                    <a:lstStyle/>
                    <a:p>
                      <a:pPr indent="0" lvl="0" marL="0" marR="0" rtl="0" algn="l">
                        <a:spcBef>
                          <a:spcPts val="0"/>
                        </a:spcBef>
                        <a:spcAft>
                          <a:spcPts val="0"/>
                        </a:spcAft>
                        <a:buNone/>
                      </a:pPr>
                      <a:r>
                        <a:rPr lang="en-US" sz="1800"/>
                        <a:t>100</a:t>
                      </a:r>
                      <a:endParaRPr/>
                    </a:p>
                  </a:txBody>
                  <a:tcPr marT="45725" marB="45725" marR="91450" marL="91450"/>
                </a:tc>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lang="en-US" sz="1800"/>
                        <a:t>Respuestas más largas, equilibrando creatividad y coherencia, con una mayor diversidad de contenido.</a:t>
                      </a:r>
                      <a:endParaRPr/>
                    </a:p>
                  </a:txBody>
                  <a:tcPr marT="45725" marB="45725" marR="91450" marL="91450"/>
                </a:tc>
              </a:tr>
              <a:tr h="373325">
                <a:tc>
                  <a:txBody>
                    <a:bodyPr/>
                    <a:lstStyle/>
                    <a:p>
                      <a:pPr indent="0" lvl="0" marL="0" marR="0" rtl="0" algn="l">
                        <a:spcBef>
                          <a:spcPts val="0"/>
                        </a:spcBef>
                        <a:spcAft>
                          <a:spcPts val="0"/>
                        </a:spcAft>
                        <a:buNone/>
                      </a:pPr>
                      <a:r>
                        <a:rPr lang="en-US" sz="1800"/>
                        <a:t>400</a:t>
                      </a:r>
                      <a:endParaRPr/>
                    </a:p>
                  </a:txBody>
                  <a:tcPr marT="45725" marB="45725" marR="91450" marL="91450"/>
                </a:tc>
                <a:tc>
                  <a:txBody>
                    <a:bodyPr/>
                    <a:lstStyle/>
                    <a:p>
                      <a:pPr indent="0" lvl="0" marL="0" marR="0" rtl="0" algn="l">
                        <a:spcBef>
                          <a:spcPts val="0"/>
                        </a:spcBef>
                        <a:spcAft>
                          <a:spcPts val="0"/>
                        </a:spcAft>
                        <a:buNone/>
                      </a:pPr>
                      <a:r>
                        <a:rPr lang="en-US" sz="1800"/>
                        <a:t>0.5</a:t>
                      </a:r>
                      <a:endParaRPr/>
                    </a:p>
                  </a:txBody>
                  <a:tcPr marT="45725" marB="45725" marR="91450" marL="91450"/>
                </a:tc>
                <a:tc>
                  <a:txBody>
                    <a:bodyPr/>
                    <a:lstStyle/>
                    <a:p>
                      <a:pPr indent="0" lvl="0" marL="0" marR="0" rtl="0" algn="l">
                        <a:spcBef>
                          <a:spcPts val="0"/>
                        </a:spcBef>
                        <a:spcAft>
                          <a:spcPts val="0"/>
                        </a:spcAft>
                        <a:buNone/>
                      </a:pPr>
                      <a:r>
                        <a:rPr lang="en-US" sz="1800"/>
                        <a:t>Respuestas extensas y equilibradas, con una buena mezcla de creatividad y coherencia.</a:t>
                      </a:r>
                      <a:endParaRPr/>
                    </a:p>
                  </a:txBody>
                  <a:tcPr marT="45725" marB="45725" marR="91450" marL="91450"/>
                </a:tc>
              </a:tr>
              <a:tr h="373325">
                <a:tc>
                  <a:txBody>
                    <a:bodyPr/>
                    <a:lstStyle/>
                    <a:p>
                      <a:pPr indent="0" lvl="0" marL="0" marR="0" rtl="0" algn="l">
                        <a:spcBef>
                          <a:spcPts val="0"/>
                        </a:spcBef>
                        <a:spcAft>
                          <a:spcPts val="0"/>
                        </a:spcAft>
                        <a:buNone/>
                      </a:pPr>
                      <a:r>
                        <a:rPr lang="en-US" sz="1800"/>
                        <a:t>2000</a:t>
                      </a:r>
                      <a:endParaRPr/>
                    </a:p>
                  </a:txBody>
                  <a:tcPr marT="45725" marB="45725" marR="91450" marL="91450"/>
                </a:tc>
                <a:tc>
                  <a:txBody>
                    <a:bodyPr/>
                    <a:lstStyle/>
                    <a:p>
                      <a:pPr indent="0" lvl="0" marL="0" marR="0" rtl="0" algn="l">
                        <a:spcBef>
                          <a:spcPts val="0"/>
                        </a:spcBef>
                        <a:spcAft>
                          <a:spcPts val="0"/>
                        </a:spcAft>
                        <a:buNone/>
                      </a:pPr>
                      <a:r>
                        <a:rPr lang="en-US" sz="1800"/>
                        <a:t>0.8</a:t>
                      </a:r>
                      <a:endParaRPr/>
                    </a:p>
                  </a:txBody>
                  <a:tcPr marT="45725" marB="45725" marR="91450" marL="91450"/>
                </a:tc>
                <a:tc>
                  <a:txBody>
                    <a:bodyPr/>
                    <a:lstStyle/>
                    <a:p>
                      <a:pPr indent="0" lvl="0" marL="0" marR="0" rtl="0" algn="l">
                        <a:spcBef>
                          <a:spcPts val="0"/>
                        </a:spcBef>
                        <a:spcAft>
                          <a:spcPts val="0"/>
                        </a:spcAft>
                        <a:buNone/>
                      </a:pPr>
                      <a:r>
                        <a:rPr lang="en-US" sz="1800"/>
                        <a:t>Respuestas muy extensas, extremadamente creativas y variadas, con alta probabilidad de desviarse del tema y contener incoherencias.</a:t>
                      </a:r>
                      <a:endParaRPr/>
                    </a:p>
                  </a:txBody>
                  <a:tcPr marT="45725" marB="45725" marR="91450" marL="91450"/>
                </a:tc>
              </a:tr>
            </a:tbl>
          </a:graphicData>
        </a:graphic>
      </p:graphicFrame>
      <p:cxnSp>
        <p:nvCxnSpPr>
          <p:cNvPr id="608" name="Google Shape;608;p38"/>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609" name="Google Shape;609;p38"/>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610" name="Google Shape;610;p38"/>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611" name="Google Shape;611;p38"/>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612" name="Google Shape;612;p38"/>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27</a:t>
            </a:r>
            <a:endParaRPr sz="800">
              <a:solidFill>
                <a:schemeClr val="dk1"/>
              </a:solidFill>
            </a:endParaRPr>
          </a:p>
        </p:txBody>
      </p:sp>
      <p:sp>
        <p:nvSpPr>
          <p:cNvPr id="613" name="Google Shape;613;p38"/>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614" name="Google Shape;614;p38"/>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b="1" lang="en-US" sz="5000">
                <a:latin typeface="Helvetica Neue"/>
                <a:ea typeface="Helvetica Neue"/>
                <a:cs typeface="Helvetica Neue"/>
                <a:sym typeface="Helvetica Neue"/>
              </a:rPr>
              <a:t>Request – Parámetros Opcionales</a:t>
            </a:r>
            <a:endParaRPr b="1" sz="5000">
              <a:latin typeface="Helvetica Neue"/>
              <a:ea typeface="Helvetica Neue"/>
              <a:cs typeface="Helvetica Neue"/>
              <a:sym typeface="Helvetica Neue"/>
            </a:endParaRPr>
          </a:p>
        </p:txBody>
      </p:sp>
      <p:pic>
        <p:nvPicPr>
          <p:cNvPr id="615" name="Google Shape;615;p38"/>
          <p:cNvPicPr preferRelativeResize="0"/>
          <p:nvPr/>
        </p:nvPicPr>
        <p:blipFill>
          <a:blip r:embed="rId3">
            <a:alphaModFix/>
          </a:blip>
          <a:stretch>
            <a:fillRect/>
          </a:stretch>
        </p:blipFill>
        <p:spPr>
          <a:xfrm>
            <a:off x="10321958" y="1262847"/>
            <a:ext cx="302375" cy="22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9" name="Shape 619"/>
        <p:cNvGrpSpPr/>
        <p:nvPr/>
      </p:nvGrpSpPr>
      <p:grpSpPr>
        <a:xfrm>
          <a:off x="0" y="0"/>
          <a:ext cx="0" cy="0"/>
          <a:chOff x="0" y="0"/>
          <a:chExt cx="0" cy="0"/>
        </a:xfrm>
      </p:grpSpPr>
      <p:sp>
        <p:nvSpPr>
          <p:cNvPr id="620" name="Google Shape;620;p39"/>
          <p:cNvSpPr txBox="1"/>
          <p:nvPr>
            <p:ph idx="1" type="body"/>
          </p:nvPr>
        </p:nvSpPr>
        <p:spPr>
          <a:xfrm>
            <a:off x="712694" y="1781647"/>
            <a:ext cx="5517776" cy="4727488"/>
          </a:xfrm>
          <a:prstGeom prst="rect">
            <a:avLst/>
          </a:prstGeom>
          <a:noFill/>
          <a:ln>
            <a:noFill/>
          </a:ln>
        </p:spPr>
        <p:txBody>
          <a:bodyPr anchorCtr="0" anchor="t" bIns="45700" lIns="91425" spcFirstLastPara="1" rIns="91425" wrap="square" tIns="45700">
            <a:normAutofit/>
          </a:bodyPr>
          <a:lstStyle/>
          <a:p>
            <a:pPr indent="-188277" lvl="0" marL="228600" rtl="0" algn="l">
              <a:lnSpc>
                <a:spcPct val="90000"/>
              </a:lnSpc>
              <a:spcBef>
                <a:spcPts val="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Choices: </a:t>
            </a:r>
            <a:r>
              <a:rPr lang="en-US" sz="1400">
                <a:solidFill>
                  <a:srgbClr val="131313"/>
                </a:solidFill>
                <a:latin typeface="Helvetica Neue"/>
                <a:ea typeface="Helvetica Neue"/>
                <a:cs typeface="Helvetica Neue"/>
                <a:sym typeface="Helvetica Neue"/>
              </a:rPr>
              <a:t>Lista de respuestas generadas por el modelo, cada opción contiene el texto generado y los metadatos adicionales.</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Text</a:t>
            </a:r>
            <a:r>
              <a:rPr lang="en-US" sz="1400">
                <a:solidFill>
                  <a:srgbClr val="131313"/>
                </a:solidFill>
                <a:latin typeface="Helvetica Neue"/>
                <a:ea typeface="Helvetica Neue"/>
                <a:cs typeface="Helvetica Neue"/>
                <a:sym typeface="Helvetica Neue"/>
              </a:rPr>
              <a:t>: Es el texto generado por el modelo.</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Index: </a:t>
            </a:r>
            <a:r>
              <a:rPr lang="en-US" sz="1400">
                <a:solidFill>
                  <a:srgbClr val="131313"/>
                </a:solidFill>
                <a:latin typeface="Helvetica Neue"/>
                <a:ea typeface="Helvetica Neue"/>
                <a:cs typeface="Helvetica Neue"/>
                <a:sym typeface="Helvetica Neue"/>
              </a:rPr>
              <a:t>Índice de este opción en la lista de respuestas.</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finish_reason:</a:t>
            </a:r>
            <a:r>
              <a:rPr lang="en-US" sz="1400">
                <a:solidFill>
                  <a:srgbClr val="131313"/>
                </a:solidFill>
                <a:latin typeface="Helvetica Neue"/>
                <a:ea typeface="Helvetica Neue"/>
                <a:cs typeface="Helvetica Neue"/>
                <a:sym typeface="Helvetica Neue"/>
              </a:rPr>
              <a:t> Motivo por el cual se detuvo la generación.</a:t>
            </a:r>
            <a:endParaRPr sz="1400">
              <a:latin typeface="Helvetica Neue"/>
              <a:ea typeface="Helvetica Neue"/>
              <a:cs typeface="Helvetica Neue"/>
              <a:sym typeface="Helvetica Neue"/>
            </a:endParaRPr>
          </a:p>
          <a:p>
            <a:pPr indent="-235267" lvl="2" marL="11430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stop: </a:t>
            </a:r>
            <a:r>
              <a:rPr lang="en-US" sz="1400">
                <a:solidFill>
                  <a:srgbClr val="131313"/>
                </a:solidFill>
                <a:latin typeface="Helvetica Neue"/>
                <a:ea typeface="Helvetica Neue"/>
                <a:cs typeface="Helvetica Neue"/>
                <a:sym typeface="Helvetica Neue"/>
              </a:rPr>
              <a:t>Porque finalizo la respuesta completa o encontró alguna de las palabras clave.</a:t>
            </a:r>
            <a:endParaRPr sz="1400">
              <a:latin typeface="Helvetica Neue"/>
              <a:ea typeface="Helvetica Neue"/>
              <a:cs typeface="Helvetica Neue"/>
              <a:sym typeface="Helvetica Neue"/>
            </a:endParaRPr>
          </a:p>
          <a:p>
            <a:pPr indent="-235267" lvl="2" marL="11430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length: </a:t>
            </a:r>
            <a:r>
              <a:rPr lang="en-US" sz="1400">
                <a:solidFill>
                  <a:srgbClr val="131313"/>
                </a:solidFill>
                <a:latin typeface="Helvetica Neue"/>
                <a:ea typeface="Helvetica Neue"/>
                <a:cs typeface="Helvetica Neue"/>
                <a:sym typeface="Helvetica Neue"/>
              </a:rPr>
              <a:t>La generación de texto se detuvo porque alcanzó en número especificado en max_tokens.</a:t>
            </a:r>
            <a:endParaRPr sz="1400">
              <a:latin typeface="Helvetica Neue"/>
              <a:ea typeface="Helvetica Neue"/>
              <a:cs typeface="Helvetica Neue"/>
              <a:sym typeface="Helvetica Neue"/>
            </a:endParaRPr>
          </a:p>
          <a:p>
            <a:pPr indent="-146367" lvl="2" marL="1143000" rtl="0" algn="l">
              <a:lnSpc>
                <a:spcPct val="90000"/>
              </a:lnSpc>
              <a:spcBef>
                <a:spcPts val="500"/>
              </a:spcBef>
              <a:spcAft>
                <a:spcPts val="0"/>
              </a:spcAft>
              <a:buClr>
                <a:schemeClr val="dk1"/>
              </a:buClr>
              <a:buSzPts val="1400"/>
              <a:buNone/>
            </a:pPr>
            <a:r>
              <a:t/>
            </a:r>
            <a:endParaRPr sz="1400">
              <a:solidFill>
                <a:srgbClr val="131313"/>
              </a:solidFill>
              <a:latin typeface="Helvetica Neue"/>
              <a:ea typeface="Helvetica Neue"/>
              <a:cs typeface="Helvetica Neue"/>
              <a:sym typeface="Helvetica Neue"/>
            </a:endParaRPr>
          </a:p>
          <a:p>
            <a:pPr indent="-188277" lvl="0" marL="228600" rtl="0" algn="l">
              <a:lnSpc>
                <a:spcPct val="90000"/>
              </a:lnSpc>
              <a:spcBef>
                <a:spcPts val="10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Usage: </a:t>
            </a:r>
            <a:r>
              <a:rPr lang="en-US" sz="1400">
                <a:solidFill>
                  <a:srgbClr val="131313"/>
                </a:solidFill>
                <a:latin typeface="Helvetica Neue"/>
                <a:ea typeface="Helvetica Neue"/>
                <a:cs typeface="Helvetica Neue"/>
                <a:sym typeface="Helvetica Neue"/>
              </a:rPr>
              <a:t>Información sobre el uso de tokens en cada request.</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prompt_tokens: </a:t>
            </a:r>
            <a:r>
              <a:rPr lang="en-US" sz="1400">
                <a:solidFill>
                  <a:srgbClr val="131313"/>
                </a:solidFill>
                <a:latin typeface="Helvetica Neue"/>
                <a:ea typeface="Helvetica Neue"/>
                <a:cs typeface="Helvetica Neue"/>
                <a:sym typeface="Helvetica Neue"/>
              </a:rPr>
              <a:t>Tokens en el prompt.</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Completition_tokens: </a:t>
            </a:r>
            <a:r>
              <a:rPr lang="en-US" sz="1400">
                <a:solidFill>
                  <a:srgbClr val="131313"/>
                </a:solidFill>
                <a:latin typeface="Helvetica Neue"/>
                <a:ea typeface="Helvetica Neue"/>
                <a:cs typeface="Helvetica Neue"/>
                <a:sym typeface="Helvetica Neue"/>
              </a:rPr>
              <a:t>Tokens en la respuesta.</a:t>
            </a:r>
            <a:endParaRPr sz="1400">
              <a:latin typeface="Helvetica Neue"/>
              <a:ea typeface="Helvetica Neue"/>
              <a:cs typeface="Helvetica Neue"/>
              <a:sym typeface="Helvetica Neue"/>
            </a:endParaRPr>
          </a:p>
          <a:p>
            <a:pPr indent="-211772" lvl="1" marL="685800" rtl="0" algn="l">
              <a:lnSpc>
                <a:spcPct val="90000"/>
              </a:lnSpc>
              <a:spcBef>
                <a:spcPts val="500"/>
              </a:spcBef>
              <a:spcAft>
                <a:spcPts val="0"/>
              </a:spcAft>
              <a:buClr>
                <a:srgbClr val="131313"/>
              </a:buClr>
              <a:buSzPts val="1400"/>
              <a:buChar char="•"/>
            </a:pPr>
            <a:r>
              <a:rPr b="1" lang="en-US" sz="1400">
                <a:solidFill>
                  <a:srgbClr val="131313"/>
                </a:solidFill>
                <a:latin typeface="Helvetica Neue"/>
                <a:ea typeface="Helvetica Neue"/>
                <a:cs typeface="Helvetica Neue"/>
                <a:sym typeface="Helvetica Neue"/>
              </a:rPr>
              <a:t>total_tokens: </a:t>
            </a:r>
            <a:r>
              <a:rPr lang="en-US" sz="1400">
                <a:solidFill>
                  <a:srgbClr val="131313"/>
                </a:solidFill>
                <a:latin typeface="Helvetica Neue"/>
                <a:ea typeface="Helvetica Neue"/>
                <a:cs typeface="Helvetica Neue"/>
                <a:sym typeface="Helvetica Neue"/>
              </a:rPr>
              <a:t>Suma total de tokens</a:t>
            </a:r>
            <a:endParaRPr b="1" sz="1400">
              <a:solidFill>
                <a:srgbClr val="131313"/>
              </a:solidFill>
              <a:latin typeface="Helvetica Neue"/>
              <a:ea typeface="Helvetica Neue"/>
              <a:cs typeface="Helvetica Neue"/>
              <a:sym typeface="Helvetica Neue"/>
            </a:endParaRPr>
          </a:p>
          <a:p>
            <a:pPr indent="-146367" lvl="2" marL="1143000" rtl="0" algn="l">
              <a:lnSpc>
                <a:spcPct val="90000"/>
              </a:lnSpc>
              <a:spcBef>
                <a:spcPts val="500"/>
              </a:spcBef>
              <a:spcAft>
                <a:spcPts val="0"/>
              </a:spcAft>
              <a:buClr>
                <a:schemeClr val="dk1"/>
              </a:buClr>
              <a:buSzPts val="1400"/>
              <a:buNone/>
            </a:pPr>
            <a:r>
              <a:t/>
            </a:r>
            <a:endParaRPr b="1" sz="1400">
              <a:solidFill>
                <a:srgbClr val="131313"/>
              </a:solidFill>
              <a:latin typeface="Helvetica Neue"/>
              <a:ea typeface="Helvetica Neue"/>
              <a:cs typeface="Helvetica Neue"/>
              <a:sym typeface="Helvetica Neue"/>
            </a:endParaRPr>
          </a:p>
        </p:txBody>
      </p:sp>
      <p:sp>
        <p:nvSpPr>
          <p:cNvPr id="621" name="Google Shape;621;p39"/>
          <p:cNvSpPr txBox="1"/>
          <p:nvPr/>
        </p:nvSpPr>
        <p:spPr>
          <a:xfrm>
            <a:off x="6230471" y="1781647"/>
            <a:ext cx="5248834" cy="388404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31313"/>
              </a:solidFill>
              <a:latin typeface="Calibri"/>
              <a:ea typeface="Calibri"/>
              <a:cs typeface="Calibri"/>
              <a:sym typeface="Calibri"/>
            </a:endParaRPr>
          </a:p>
        </p:txBody>
      </p:sp>
      <p:pic>
        <p:nvPicPr>
          <p:cNvPr descr="A computer code on a black background&#10;&#10;Description automatically generated" id="622" name="Google Shape;622;p39"/>
          <p:cNvPicPr preferRelativeResize="0"/>
          <p:nvPr/>
        </p:nvPicPr>
        <p:blipFill rotWithShape="1">
          <a:blip r:embed="rId3">
            <a:alphaModFix/>
          </a:blip>
          <a:srcRect b="0" l="0" r="0" t="0"/>
          <a:stretch/>
        </p:blipFill>
        <p:spPr>
          <a:xfrm>
            <a:off x="6230483" y="1359934"/>
            <a:ext cx="5697228" cy="4727487"/>
          </a:xfrm>
          <a:prstGeom prst="rect">
            <a:avLst/>
          </a:prstGeom>
          <a:noFill/>
          <a:ln>
            <a:noFill/>
          </a:ln>
        </p:spPr>
      </p:pic>
      <p:cxnSp>
        <p:nvCxnSpPr>
          <p:cNvPr id="623" name="Google Shape;623;p39"/>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624" name="Google Shape;624;p39"/>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625" name="Google Shape;625;p39"/>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626" name="Google Shape;626;p39"/>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627" name="Google Shape;627;p39"/>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28</a:t>
            </a:r>
            <a:endParaRPr sz="800">
              <a:solidFill>
                <a:schemeClr val="dk1"/>
              </a:solidFill>
            </a:endParaRPr>
          </a:p>
        </p:txBody>
      </p:sp>
      <p:sp>
        <p:nvSpPr>
          <p:cNvPr id="628" name="Google Shape;628;p39"/>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629" name="Google Shape;629;p39"/>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Response</a:t>
            </a:r>
            <a:endParaRPr b="1" sz="5000">
              <a:latin typeface="Helvetica Neue"/>
              <a:ea typeface="Helvetica Neue"/>
              <a:cs typeface="Helvetica Neue"/>
              <a:sym typeface="Helvetica Neue"/>
            </a:endParaRPr>
          </a:p>
        </p:txBody>
      </p:sp>
      <p:pic>
        <p:nvPicPr>
          <p:cNvPr id="630" name="Google Shape;630;p39"/>
          <p:cNvPicPr preferRelativeResize="0"/>
          <p:nvPr/>
        </p:nvPicPr>
        <p:blipFill>
          <a:blip r:embed="rId4">
            <a:alphaModFix/>
          </a:blip>
          <a:stretch>
            <a:fillRect/>
          </a:stretch>
        </p:blipFill>
        <p:spPr>
          <a:xfrm>
            <a:off x="4073558" y="1262847"/>
            <a:ext cx="302375" cy="223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4" name="Shape 634"/>
        <p:cNvGrpSpPr/>
        <p:nvPr/>
      </p:nvGrpSpPr>
      <p:grpSpPr>
        <a:xfrm>
          <a:off x="0" y="0"/>
          <a:ext cx="0" cy="0"/>
          <a:chOff x="0" y="0"/>
          <a:chExt cx="0" cy="0"/>
        </a:xfrm>
      </p:grpSpPr>
      <p:grpSp>
        <p:nvGrpSpPr>
          <p:cNvPr id="635" name="Google Shape;635;p40"/>
          <p:cNvGrpSpPr/>
          <p:nvPr/>
        </p:nvGrpSpPr>
        <p:grpSpPr>
          <a:xfrm>
            <a:off x="644056" y="2788781"/>
            <a:ext cx="10771564" cy="3466631"/>
            <a:chOff x="0" y="0"/>
            <a:chExt cx="10771564" cy="3466631"/>
          </a:xfrm>
        </p:grpSpPr>
        <p:sp>
          <p:nvSpPr>
            <p:cNvPr id="636" name="Google Shape;636;p40"/>
            <p:cNvSpPr/>
            <p:nvPr/>
          </p:nvSpPr>
          <p:spPr>
            <a:xfrm>
              <a:off x="0" y="0"/>
              <a:ext cx="10771564" cy="57732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174639" y="132607"/>
              <a:ext cx="317526" cy="31752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666804" y="2710"/>
              <a:ext cx="4847203"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txBox="1"/>
            <p:nvPr/>
          </p:nvSpPr>
          <p:spPr>
            <a:xfrm>
              <a:off x="666804" y="2710"/>
              <a:ext cx="4847203"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Corregir Bugs</a:t>
              </a:r>
              <a:endParaRPr b="0" i="0" sz="1900" u="none" cap="none" strike="noStrike">
                <a:solidFill>
                  <a:schemeClr val="dk1"/>
                </a:solidFill>
                <a:latin typeface="Calibri"/>
                <a:ea typeface="Calibri"/>
                <a:cs typeface="Calibri"/>
                <a:sym typeface="Calibri"/>
              </a:endParaRPr>
            </a:p>
          </p:txBody>
        </p:sp>
        <p:sp>
          <p:nvSpPr>
            <p:cNvPr id="640" name="Google Shape;640;p40"/>
            <p:cNvSpPr/>
            <p:nvPr/>
          </p:nvSpPr>
          <p:spPr>
            <a:xfrm>
              <a:off x="5514008" y="2710"/>
              <a:ext cx="5257555"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txBox="1"/>
            <p:nvPr/>
          </p:nvSpPr>
          <p:spPr>
            <a:xfrm>
              <a:off x="5514008" y="2710"/>
              <a:ext cx="5257555"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Identifica y propone soluciones a errores en el código.</a:t>
              </a:r>
              <a:endParaRPr b="0" i="0" sz="1400" u="none" cap="none" strike="noStrike">
                <a:solidFill>
                  <a:schemeClr val="dk1"/>
                </a:solidFill>
                <a:latin typeface="Calibri"/>
                <a:ea typeface="Calibri"/>
                <a:cs typeface="Calibri"/>
                <a:sym typeface="Calibri"/>
              </a:endParaRPr>
            </a:p>
          </p:txBody>
        </p:sp>
        <p:sp>
          <p:nvSpPr>
            <p:cNvPr id="642" name="Google Shape;642;p40"/>
            <p:cNvSpPr/>
            <p:nvPr/>
          </p:nvSpPr>
          <p:spPr>
            <a:xfrm>
              <a:off x="0" y="724360"/>
              <a:ext cx="10771564" cy="57732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174639" y="854257"/>
              <a:ext cx="317526" cy="31752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666804" y="724360"/>
              <a:ext cx="4847203"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txBox="1"/>
            <p:nvPr/>
          </p:nvSpPr>
          <p:spPr>
            <a:xfrm>
              <a:off x="666804" y="724360"/>
              <a:ext cx="4847203"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Explicar el código</a:t>
              </a:r>
              <a:endParaRPr b="0" i="0" sz="1900" u="none" cap="none" strike="noStrike">
                <a:solidFill>
                  <a:schemeClr val="dk1"/>
                </a:solidFill>
                <a:latin typeface="Calibri"/>
                <a:ea typeface="Calibri"/>
                <a:cs typeface="Calibri"/>
                <a:sym typeface="Calibri"/>
              </a:endParaRPr>
            </a:p>
          </p:txBody>
        </p:sp>
        <p:sp>
          <p:nvSpPr>
            <p:cNvPr id="646" name="Google Shape;646;p40"/>
            <p:cNvSpPr/>
            <p:nvPr/>
          </p:nvSpPr>
          <p:spPr>
            <a:xfrm>
              <a:off x="5514008" y="724360"/>
              <a:ext cx="5257555"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txBox="1"/>
            <p:nvPr/>
          </p:nvSpPr>
          <p:spPr>
            <a:xfrm>
              <a:off x="5514008" y="724360"/>
              <a:ext cx="5257555"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Proporciona una explicación detallada sobre lo que hace el código.</a:t>
              </a:r>
              <a:endParaRPr b="0" i="0" sz="1400" u="none" cap="none" strike="noStrike">
                <a:solidFill>
                  <a:schemeClr val="dk1"/>
                </a:solidFill>
                <a:latin typeface="Calibri"/>
                <a:ea typeface="Calibri"/>
                <a:cs typeface="Calibri"/>
                <a:sym typeface="Calibri"/>
              </a:endParaRPr>
            </a:p>
          </p:txBody>
        </p:sp>
        <p:sp>
          <p:nvSpPr>
            <p:cNvPr id="648" name="Google Shape;648;p40"/>
            <p:cNvSpPr/>
            <p:nvPr/>
          </p:nvSpPr>
          <p:spPr>
            <a:xfrm>
              <a:off x="0" y="1446010"/>
              <a:ext cx="10771564" cy="57732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174639" y="1575907"/>
              <a:ext cx="317526" cy="31752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666804" y="1446010"/>
              <a:ext cx="4847203"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txBox="1"/>
            <p:nvPr/>
          </p:nvSpPr>
          <p:spPr>
            <a:xfrm>
              <a:off x="666804" y="1446010"/>
              <a:ext cx="4847203"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Corregir nomenclatura</a:t>
              </a:r>
              <a:endParaRPr b="0" i="0" sz="1900" u="none" cap="none" strike="noStrike">
                <a:solidFill>
                  <a:schemeClr val="dk1"/>
                </a:solidFill>
                <a:latin typeface="Calibri"/>
                <a:ea typeface="Calibri"/>
                <a:cs typeface="Calibri"/>
                <a:sym typeface="Calibri"/>
              </a:endParaRPr>
            </a:p>
          </p:txBody>
        </p:sp>
        <p:sp>
          <p:nvSpPr>
            <p:cNvPr id="652" name="Google Shape;652;p40"/>
            <p:cNvSpPr/>
            <p:nvPr/>
          </p:nvSpPr>
          <p:spPr>
            <a:xfrm>
              <a:off x="5514008" y="1446010"/>
              <a:ext cx="5257555"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txBox="1"/>
            <p:nvPr/>
          </p:nvSpPr>
          <p:spPr>
            <a:xfrm>
              <a:off x="5514008" y="1446010"/>
              <a:ext cx="5257555"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Mejora la nomenclatura del código para hacerlo más legible y mantener estándares de codificación.</a:t>
              </a:r>
              <a:endParaRPr b="0" i="0" sz="1400" u="none" cap="none" strike="noStrike">
                <a:solidFill>
                  <a:schemeClr val="dk1"/>
                </a:solidFill>
                <a:latin typeface="Calibri"/>
                <a:ea typeface="Calibri"/>
                <a:cs typeface="Calibri"/>
                <a:sym typeface="Calibri"/>
              </a:endParaRPr>
            </a:p>
          </p:txBody>
        </p:sp>
        <p:sp>
          <p:nvSpPr>
            <p:cNvPr id="654" name="Google Shape;654;p40"/>
            <p:cNvSpPr/>
            <p:nvPr/>
          </p:nvSpPr>
          <p:spPr>
            <a:xfrm>
              <a:off x="0" y="2167661"/>
              <a:ext cx="10771564" cy="57732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174639" y="2297558"/>
              <a:ext cx="317526" cy="31752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666804" y="2167661"/>
              <a:ext cx="4847203"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txBox="1"/>
            <p:nvPr/>
          </p:nvSpPr>
          <p:spPr>
            <a:xfrm>
              <a:off x="666804" y="2167661"/>
              <a:ext cx="4847203"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Escribir documentación</a:t>
              </a:r>
              <a:endParaRPr b="0" i="0" sz="1900" u="none" cap="none" strike="noStrike">
                <a:solidFill>
                  <a:schemeClr val="dk1"/>
                </a:solidFill>
                <a:latin typeface="Calibri"/>
                <a:ea typeface="Calibri"/>
                <a:cs typeface="Calibri"/>
                <a:sym typeface="Calibri"/>
              </a:endParaRPr>
            </a:p>
          </p:txBody>
        </p:sp>
        <p:sp>
          <p:nvSpPr>
            <p:cNvPr id="658" name="Google Shape;658;p40"/>
            <p:cNvSpPr/>
            <p:nvPr/>
          </p:nvSpPr>
          <p:spPr>
            <a:xfrm>
              <a:off x="5514008" y="2167661"/>
              <a:ext cx="5257555"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txBox="1"/>
            <p:nvPr/>
          </p:nvSpPr>
          <p:spPr>
            <a:xfrm>
              <a:off x="5514008" y="2167661"/>
              <a:ext cx="5257555"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Genera documentación adecuada para el código, facilitando su comprensión y uso.</a:t>
              </a:r>
              <a:endParaRPr b="0" i="0" sz="1400" u="none" cap="none" strike="noStrike">
                <a:solidFill>
                  <a:schemeClr val="dk1"/>
                </a:solidFill>
                <a:latin typeface="Calibri"/>
                <a:ea typeface="Calibri"/>
                <a:cs typeface="Calibri"/>
                <a:sym typeface="Calibri"/>
              </a:endParaRPr>
            </a:p>
          </p:txBody>
        </p:sp>
        <p:sp>
          <p:nvSpPr>
            <p:cNvPr id="660" name="Google Shape;660;p40"/>
            <p:cNvSpPr/>
            <p:nvPr/>
          </p:nvSpPr>
          <p:spPr>
            <a:xfrm>
              <a:off x="0" y="2889311"/>
              <a:ext cx="10771564" cy="57732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174639" y="3019208"/>
              <a:ext cx="317526" cy="317526"/>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666804" y="2889311"/>
              <a:ext cx="4847203"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txBox="1"/>
            <p:nvPr/>
          </p:nvSpPr>
          <p:spPr>
            <a:xfrm>
              <a:off x="666804" y="2889311"/>
              <a:ext cx="4847203"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Generar casos de prueba</a:t>
              </a:r>
              <a:endParaRPr b="0" i="0" sz="1900" u="none" cap="none" strike="noStrike">
                <a:solidFill>
                  <a:schemeClr val="dk1"/>
                </a:solidFill>
                <a:latin typeface="Calibri"/>
                <a:ea typeface="Calibri"/>
                <a:cs typeface="Calibri"/>
                <a:sym typeface="Calibri"/>
              </a:endParaRPr>
            </a:p>
          </p:txBody>
        </p:sp>
        <p:sp>
          <p:nvSpPr>
            <p:cNvPr id="664" name="Google Shape;664;p40"/>
            <p:cNvSpPr/>
            <p:nvPr/>
          </p:nvSpPr>
          <p:spPr>
            <a:xfrm>
              <a:off x="5514008" y="2889311"/>
              <a:ext cx="5257555" cy="577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txBox="1"/>
            <p:nvPr/>
          </p:nvSpPr>
          <p:spPr>
            <a:xfrm>
              <a:off x="5514008" y="2889311"/>
              <a:ext cx="5257555" cy="577320"/>
            </a:xfrm>
            <a:prstGeom prst="rect">
              <a:avLst/>
            </a:prstGeom>
            <a:noFill/>
            <a:ln>
              <a:noFill/>
            </a:ln>
          </p:spPr>
          <p:txBody>
            <a:bodyPr anchorCtr="0" anchor="ctr" bIns="61100" lIns="61100" spcFirstLastPara="1" rIns="61100" wrap="square" tIns="61100">
              <a:noAutofit/>
            </a:bodyPr>
            <a:lstStyle/>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Crear casos de prueba para verificar el correcto funcionamiento del código.</a:t>
              </a:r>
              <a:endParaRPr b="0" i="0" sz="1400" u="none" cap="none" strike="noStrike">
                <a:solidFill>
                  <a:schemeClr val="dk1"/>
                </a:solidFill>
                <a:latin typeface="Calibri"/>
                <a:ea typeface="Calibri"/>
                <a:cs typeface="Calibri"/>
                <a:sym typeface="Calibri"/>
              </a:endParaRPr>
            </a:p>
          </p:txBody>
        </p:sp>
      </p:grpSp>
      <p:sp>
        <p:nvSpPr>
          <p:cNvPr id="666" name="Google Shape;666;p40"/>
          <p:cNvSpPr txBox="1"/>
          <p:nvPr/>
        </p:nvSpPr>
        <p:spPr>
          <a:xfrm>
            <a:off x="639202" y="1766611"/>
            <a:ext cx="10913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u="none" cap="none" strike="noStrike">
                <a:solidFill>
                  <a:schemeClr val="dk1"/>
                </a:solidFill>
                <a:latin typeface="Helvetica Neue"/>
                <a:ea typeface="Helvetica Neue"/>
                <a:cs typeface="Helvetica Neue"/>
                <a:sym typeface="Helvetica Neue"/>
              </a:rPr>
              <a:t>Herramienta para desarrolladores  </a:t>
            </a:r>
            <a:endParaRPr b="1">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1" marL="457200" marR="0" rtl="0" algn="l">
              <a:spcBef>
                <a:spcPts val="0"/>
              </a:spcBef>
              <a:spcAft>
                <a:spcPts val="0"/>
              </a:spcAft>
              <a:buNone/>
            </a:pPr>
            <a:r>
              <a:rPr i="0" lang="en-US" u="none" cap="none" strike="noStrike">
                <a:solidFill>
                  <a:schemeClr val="dk1"/>
                </a:solidFill>
                <a:latin typeface="Helvetica Neue"/>
                <a:ea typeface="Helvetica Neue"/>
                <a:cs typeface="Helvetica Neue"/>
                <a:sym typeface="Helvetica Neue"/>
              </a:rPr>
              <a:t>Les proponemos desarrollar una herramienta especialmente diseñada para desarrolladores que permitirá copiar fragmentos de código y aplicarle diferentes acciones útiles en el día a día de un desarrollador.</a:t>
            </a:r>
            <a:endParaRPr>
              <a:latin typeface="Helvetica Neue"/>
              <a:ea typeface="Helvetica Neue"/>
              <a:cs typeface="Helvetica Neue"/>
              <a:sym typeface="Helvetica Neue"/>
            </a:endParaRPr>
          </a:p>
        </p:txBody>
      </p:sp>
      <p:cxnSp>
        <p:nvCxnSpPr>
          <p:cNvPr id="667" name="Google Shape;667;p40"/>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668" name="Google Shape;668;p40"/>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669" name="Google Shape;669;p40"/>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670" name="Google Shape;670;p40"/>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671" name="Google Shape;671;p40"/>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15</a:t>
            </a:r>
            <a:endParaRPr sz="800">
              <a:solidFill>
                <a:schemeClr val="dk1"/>
              </a:solidFill>
            </a:endParaRPr>
          </a:p>
        </p:txBody>
      </p:sp>
      <p:sp>
        <p:nvSpPr>
          <p:cNvPr id="672" name="Google Shape;672;p40"/>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673" name="Google Shape;673;p40"/>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Ejercicio Práctico</a:t>
            </a:r>
            <a:endParaRPr b="1" sz="5000">
              <a:latin typeface="Helvetica Neue"/>
              <a:ea typeface="Helvetica Neue"/>
              <a:cs typeface="Helvetica Neue"/>
              <a:sym typeface="Helvetica Neue"/>
            </a:endParaRPr>
          </a:p>
        </p:txBody>
      </p:sp>
      <p:pic>
        <p:nvPicPr>
          <p:cNvPr id="674" name="Google Shape;674;p40"/>
          <p:cNvPicPr preferRelativeResize="0"/>
          <p:nvPr/>
        </p:nvPicPr>
        <p:blipFill>
          <a:blip r:embed="rId8">
            <a:alphaModFix/>
          </a:blip>
          <a:stretch>
            <a:fillRect/>
          </a:stretch>
        </p:blipFill>
        <p:spPr>
          <a:xfrm>
            <a:off x="6435758" y="1262847"/>
            <a:ext cx="302375" cy="223175"/>
          </a:xfrm>
          <a:prstGeom prst="rect">
            <a:avLst/>
          </a:prstGeom>
          <a:noFill/>
          <a:ln>
            <a:noFill/>
          </a:ln>
        </p:spPr>
      </p:pic>
      <p:sp>
        <p:nvSpPr>
          <p:cNvPr id="675" name="Google Shape;675;p40"/>
          <p:cNvSpPr txBox="1"/>
          <p:nvPr/>
        </p:nvSpPr>
        <p:spPr>
          <a:xfrm>
            <a:off x="7119692" y="1157945"/>
            <a:ext cx="3394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9"/>
              </a:rPr>
              <a:t>https://workshop.1950labs.com</a:t>
            </a: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41"/>
          <p:cNvSpPr txBox="1"/>
          <p:nvPr>
            <p:ph idx="1" type="body"/>
          </p:nvPr>
        </p:nvSpPr>
        <p:spPr>
          <a:xfrm>
            <a:off x="726000" y="2450625"/>
            <a:ext cx="10169700" cy="3356100"/>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1"/>
              </a:buClr>
              <a:buSzPts val="1600"/>
              <a:buNone/>
            </a:pPr>
            <a:r>
              <a:rPr b="1" lang="en-US" sz="2100">
                <a:latin typeface="Helvetica Neue"/>
                <a:ea typeface="Helvetica Neue"/>
                <a:cs typeface="Helvetica Neue"/>
                <a:sym typeface="Helvetica Neue"/>
              </a:rPr>
              <a:t>Código disponible en github</a:t>
            </a:r>
            <a:endParaRPr b="1"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1600"/>
              <a:buNone/>
            </a:pPr>
            <a:r>
              <a:rPr lang="en-US" sz="1660" u="sng">
                <a:solidFill>
                  <a:schemeClr val="hlink"/>
                </a:solidFill>
                <a:latin typeface="Helvetica Neue"/>
                <a:ea typeface="Helvetica Neue"/>
                <a:cs typeface="Helvetica Neue"/>
                <a:sym typeface="Helvetica Neue"/>
                <a:hlinkClick r:id="rId3"/>
              </a:rPr>
              <a:t>https://github.com/1950Labs/2024_OpenAI_Workshop_Public.git</a:t>
            </a:r>
            <a:endParaRPr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1600"/>
              <a:buNone/>
            </a:pPr>
            <a:r>
              <a:t/>
            </a:r>
            <a:endParaRPr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1600"/>
              <a:buNone/>
            </a:pPr>
            <a:r>
              <a:rPr b="1" lang="en-US" sz="2100">
                <a:latin typeface="Helvetica Neue"/>
                <a:ea typeface="Helvetica Neue"/>
                <a:cs typeface="Helvetica Neue"/>
                <a:sym typeface="Helvetica Neue"/>
              </a:rPr>
              <a:t>Dirve</a:t>
            </a:r>
            <a:endParaRPr b="1"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440"/>
              <a:buFont typeface="Arial"/>
              <a:buNone/>
            </a:pPr>
            <a:r>
              <a:rPr lang="en-US" sz="1660" u="sng">
                <a:solidFill>
                  <a:srgbClr val="0563C1"/>
                </a:solidFill>
                <a:hlinkClick r:id="rId4">
                  <a:extLst>
                    <a:ext uri="{A12FA001-AC4F-418D-AE19-62706E023703}">
                      <ahyp:hlinkClr val="tx"/>
                    </a:ext>
                  </a:extLst>
                </a:hlinkClick>
              </a:rPr>
              <a:t>https://shorturl.at/B2HSU</a:t>
            </a:r>
            <a:endParaRPr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440"/>
              <a:buFont typeface="Arial"/>
              <a:buNone/>
            </a:pPr>
            <a:r>
              <a:t/>
            </a:r>
            <a:endParaRPr sz="2100">
              <a:latin typeface="Helvetica Neue"/>
              <a:ea typeface="Helvetica Neue"/>
              <a:cs typeface="Helvetica Neue"/>
              <a:sym typeface="Helvetica Neue"/>
            </a:endParaRPr>
          </a:p>
          <a:p>
            <a:pPr indent="0" lvl="0" marL="0" rtl="0" algn="l">
              <a:lnSpc>
                <a:spcPct val="140000"/>
              </a:lnSpc>
              <a:spcBef>
                <a:spcPts val="0"/>
              </a:spcBef>
              <a:spcAft>
                <a:spcPts val="0"/>
              </a:spcAft>
              <a:buClr>
                <a:schemeClr val="dk1"/>
              </a:buClr>
              <a:buSzPts val="440"/>
              <a:buFont typeface="Arial"/>
              <a:buNone/>
            </a:pPr>
            <a:r>
              <a:rPr b="1" lang="en-US" sz="2100">
                <a:latin typeface="Helvetica Neue"/>
                <a:ea typeface="Helvetica Neue"/>
                <a:cs typeface="Helvetica Neue"/>
                <a:sym typeface="Helvetica Neue"/>
              </a:rPr>
              <a:t>Demo Solución</a:t>
            </a:r>
            <a:endParaRPr b="1" sz="2100">
              <a:latin typeface="Helvetica Neue"/>
              <a:ea typeface="Helvetica Neue"/>
              <a:cs typeface="Helvetica Neue"/>
              <a:sym typeface="Helvetica Neue"/>
            </a:endParaRPr>
          </a:p>
          <a:p>
            <a:pPr indent="0" lvl="0" marL="0" rtl="0" algn="l">
              <a:lnSpc>
                <a:spcPct val="90000"/>
              </a:lnSpc>
              <a:spcBef>
                <a:spcPts val="0"/>
              </a:spcBef>
              <a:spcAft>
                <a:spcPts val="0"/>
              </a:spcAft>
              <a:buClr>
                <a:srgbClr val="000000"/>
              </a:buClr>
              <a:buFont typeface="Arial"/>
              <a:buNone/>
            </a:pPr>
            <a:r>
              <a:rPr lang="en-US" sz="1660" u="sng">
                <a:solidFill>
                  <a:srgbClr val="0563C1"/>
                </a:solidFill>
                <a:hlinkClick r:id="rId5">
                  <a:extLst>
                    <a:ext uri="{A12FA001-AC4F-418D-AE19-62706E023703}">
                      <ahyp:hlinkClr val="tx"/>
                    </a:ext>
                  </a:extLst>
                </a:hlinkClick>
              </a:rPr>
              <a:t>https://workshop.1950labs.com</a:t>
            </a:r>
            <a:endParaRPr b="1" sz="2100">
              <a:latin typeface="Helvetica Neue"/>
              <a:ea typeface="Helvetica Neue"/>
              <a:cs typeface="Helvetica Neue"/>
              <a:sym typeface="Helvetica Neue"/>
            </a:endParaRPr>
          </a:p>
        </p:txBody>
      </p:sp>
      <p:sp>
        <p:nvSpPr>
          <p:cNvPr id="681" name="Google Shape;681;p41"/>
          <p:cNvSpPr txBox="1"/>
          <p:nvPr>
            <p:ph type="title"/>
          </p:nvPr>
        </p:nvSpPr>
        <p:spPr>
          <a:xfrm>
            <a:off x="726010" y="53744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4500">
                <a:latin typeface="Helvetica Neue"/>
                <a:ea typeface="Helvetica Neue"/>
                <a:cs typeface="Helvetica Neue"/>
                <a:sym typeface="Helvetica Neue"/>
              </a:rPr>
              <a:t>Ejercicio Práctico</a:t>
            </a:r>
            <a:endParaRPr b="1" sz="4500">
              <a:latin typeface="Helvetica Neue"/>
              <a:ea typeface="Helvetica Neue"/>
              <a:cs typeface="Helvetica Neue"/>
              <a:sym typeface="Helvetica Neue"/>
            </a:endParaRPr>
          </a:p>
        </p:txBody>
      </p:sp>
      <p:sp>
        <p:nvSpPr>
          <p:cNvPr id="682" name="Google Shape;682;p41"/>
          <p:cNvSpPr txBox="1"/>
          <p:nvPr>
            <p:ph idx="1" type="body"/>
          </p:nvPr>
        </p:nvSpPr>
        <p:spPr>
          <a:xfrm>
            <a:off x="726000" y="1496300"/>
            <a:ext cx="9564000" cy="708600"/>
          </a:xfrm>
          <a:prstGeom prst="rect">
            <a:avLst/>
          </a:prstGeom>
          <a:noFill/>
          <a:ln>
            <a:noFill/>
          </a:ln>
        </p:spPr>
        <p:txBody>
          <a:bodyPr anchorCtr="0" anchor="t" bIns="45700" lIns="91425" spcFirstLastPara="1" rIns="91425" wrap="square" tIns="45700">
            <a:normAutofit fontScale="55000"/>
          </a:bodyPr>
          <a:lstStyle/>
          <a:p>
            <a:pPr indent="0" lvl="0" marL="0" rtl="0" algn="l">
              <a:lnSpc>
                <a:spcPct val="90000"/>
              </a:lnSpc>
              <a:spcBef>
                <a:spcPts val="0"/>
              </a:spcBef>
              <a:spcAft>
                <a:spcPts val="0"/>
              </a:spcAft>
              <a:buClr>
                <a:schemeClr val="dk1"/>
              </a:buClr>
              <a:buSzPct val="100000"/>
              <a:buNone/>
            </a:pPr>
            <a:r>
              <a:rPr lang="en-US" sz="4000">
                <a:latin typeface="Helvetica Neue"/>
                <a:ea typeface="Helvetica Neue"/>
                <a:cs typeface="Helvetica Neue"/>
                <a:sym typeface="Helvetica Neue"/>
              </a:rPr>
              <a:t>Descargar código y guía desde git o drive para realizar el ejercicio técnico.</a:t>
            </a:r>
            <a:endParaRPr sz="4000">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ct val="100000"/>
              <a:buNone/>
            </a:pPr>
            <a:r>
              <a:t/>
            </a:r>
            <a:endParaRPr sz="4000">
              <a:latin typeface="Helvetica Neue"/>
              <a:ea typeface="Helvetica Neue"/>
              <a:cs typeface="Helvetica Neue"/>
              <a:sym typeface="Helvetica Neue"/>
            </a:endParaRPr>
          </a:p>
        </p:txBody>
      </p:sp>
      <p:cxnSp>
        <p:nvCxnSpPr>
          <p:cNvPr id="683" name="Google Shape;683;p41"/>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684" name="Google Shape;684;p41"/>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685" name="Google Shape;685;p41"/>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686" name="Google Shape;686;p41"/>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687" name="Google Shape;687;p41"/>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29</a:t>
            </a:r>
            <a:endParaRPr sz="800">
              <a:solidFill>
                <a:schemeClr val="dk1"/>
              </a:solidFill>
            </a:endParaRPr>
          </a:p>
        </p:txBody>
      </p:sp>
      <p:sp>
        <p:nvSpPr>
          <p:cNvPr id="688" name="Google Shape;688;p41"/>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5"/>
          <p:cNvSpPr/>
          <p:nvPr/>
        </p:nvSpPr>
        <p:spPr>
          <a:xfrm>
            <a:off x="844800" y="3610756"/>
            <a:ext cx="24132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0" name="Google Shape;140;p15"/>
          <p:cNvSpPr txBox="1"/>
          <p:nvPr/>
        </p:nvSpPr>
        <p:spPr>
          <a:xfrm>
            <a:off x="844800" y="3259356"/>
            <a:ext cx="2413200" cy="4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rPr b="1" i="0" lang="en-US" sz="1700" u="none" cap="none" strike="noStrike">
                <a:solidFill>
                  <a:schemeClr val="dk1"/>
                </a:solidFill>
                <a:latin typeface="Helvetica Neue"/>
                <a:ea typeface="Helvetica Neue"/>
                <a:cs typeface="Helvetica Neue"/>
                <a:sym typeface="Helvetica Neue"/>
              </a:rPr>
              <a:t>API (Application Programming Interface)</a:t>
            </a:r>
            <a:endParaRPr b="1" i="0" sz="1700" u="none" cap="none" strike="noStrike">
              <a:solidFill>
                <a:schemeClr val="dk1"/>
              </a:solidFill>
              <a:latin typeface="Helvetica Neue"/>
              <a:ea typeface="Helvetica Neue"/>
              <a:cs typeface="Helvetica Neue"/>
              <a:sym typeface="Helvetica Neue"/>
            </a:endParaRPr>
          </a:p>
        </p:txBody>
      </p:sp>
      <p:sp>
        <p:nvSpPr>
          <p:cNvPr id="141" name="Google Shape;141;p15"/>
          <p:cNvSpPr/>
          <p:nvPr/>
        </p:nvSpPr>
        <p:spPr>
          <a:xfrm>
            <a:off x="844800" y="4750911"/>
            <a:ext cx="2413200" cy="6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2" name="Google Shape;142;p15"/>
          <p:cNvSpPr txBox="1"/>
          <p:nvPr/>
        </p:nvSpPr>
        <p:spPr>
          <a:xfrm>
            <a:off x="844800" y="4489411"/>
            <a:ext cx="2413200" cy="69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Calibri"/>
              <a:buNone/>
            </a:pPr>
            <a:r>
              <a:rPr i="0" lang="en-US" u="none" cap="none" strike="noStrike">
                <a:solidFill>
                  <a:schemeClr val="dk1"/>
                </a:solidFill>
                <a:latin typeface="Helvetica Neue"/>
                <a:ea typeface="Helvetica Neue"/>
                <a:cs typeface="Helvetica Neue"/>
                <a:sym typeface="Helvetica Neue"/>
              </a:rPr>
              <a:t>Interfaz de programación de aplicaciones. Es un conjunto de reglas y protocolos que permite que diferentes programas se comuniquen entre sí.</a:t>
            </a:r>
            <a:endParaRPr i="0" u="none" cap="none" strike="noStrike">
              <a:solidFill>
                <a:schemeClr val="dk1"/>
              </a:solidFill>
              <a:latin typeface="Helvetica Neue"/>
              <a:ea typeface="Helvetica Neue"/>
              <a:cs typeface="Helvetica Neue"/>
              <a:sym typeface="Helvetica Neue"/>
            </a:endParaRPr>
          </a:p>
        </p:txBody>
      </p:sp>
      <p:sp>
        <p:nvSpPr>
          <p:cNvPr id="143" name="Google Shape;143;p15"/>
          <p:cNvSpPr/>
          <p:nvPr/>
        </p:nvSpPr>
        <p:spPr>
          <a:xfrm>
            <a:off x="3680222" y="3610756"/>
            <a:ext cx="24132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4" name="Google Shape;144;p15"/>
          <p:cNvSpPr txBox="1"/>
          <p:nvPr/>
        </p:nvSpPr>
        <p:spPr>
          <a:xfrm>
            <a:off x="3680222" y="3259356"/>
            <a:ext cx="2413200" cy="4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rPr b="1" i="0" lang="en-US" sz="1700" u="none" cap="none" strike="noStrike">
                <a:solidFill>
                  <a:schemeClr val="dk1"/>
                </a:solidFill>
                <a:latin typeface="Helvetica Neue"/>
                <a:ea typeface="Helvetica Neue"/>
                <a:cs typeface="Helvetica Neue"/>
                <a:sym typeface="Helvetica Neue"/>
              </a:rPr>
              <a:t>Endpoint</a:t>
            </a:r>
            <a:endParaRPr b="1" i="0" sz="1700" u="none" cap="none" strike="noStrike">
              <a:solidFill>
                <a:schemeClr val="dk1"/>
              </a:solidFill>
              <a:latin typeface="Helvetica Neue"/>
              <a:ea typeface="Helvetica Neue"/>
              <a:cs typeface="Helvetica Neue"/>
              <a:sym typeface="Helvetica Neue"/>
            </a:endParaRPr>
          </a:p>
        </p:txBody>
      </p:sp>
      <p:sp>
        <p:nvSpPr>
          <p:cNvPr id="145" name="Google Shape;145;p15"/>
          <p:cNvSpPr/>
          <p:nvPr/>
        </p:nvSpPr>
        <p:spPr>
          <a:xfrm>
            <a:off x="3680222" y="4750911"/>
            <a:ext cx="2413200" cy="6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6" name="Google Shape;146;p15"/>
          <p:cNvSpPr txBox="1"/>
          <p:nvPr/>
        </p:nvSpPr>
        <p:spPr>
          <a:xfrm>
            <a:off x="3680222" y="4489411"/>
            <a:ext cx="2413200" cy="69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Calibri"/>
              <a:buNone/>
            </a:pPr>
            <a:r>
              <a:rPr i="0" lang="en-US" u="none" cap="none" strike="noStrike">
                <a:solidFill>
                  <a:schemeClr val="dk1"/>
                </a:solidFill>
                <a:latin typeface="Helvetica Neue"/>
                <a:ea typeface="Helvetica Neue"/>
                <a:cs typeface="Helvetica Neue"/>
                <a:sym typeface="Helvetica Neue"/>
              </a:rPr>
              <a:t>Un externo de comunicación de una API. Es una URL específica a la que se envían las solicitudes y desde la cual se reciben las respuestas.</a:t>
            </a:r>
            <a:endParaRPr i="0" u="none" cap="none" strike="noStrike">
              <a:solidFill>
                <a:schemeClr val="dk1"/>
              </a:solidFill>
              <a:latin typeface="Helvetica Neue"/>
              <a:ea typeface="Helvetica Neue"/>
              <a:cs typeface="Helvetica Neue"/>
              <a:sym typeface="Helvetica Neue"/>
            </a:endParaRPr>
          </a:p>
        </p:txBody>
      </p:sp>
      <p:sp>
        <p:nvSpPr>
          <p:cNvPr id="147" name="Google Shape;147;p15"/>
          <p:cNvSpPr/>
          <p:nvPr/>
        </p:nvSpPr>
        <p:spPr>
          <a:xfrm>
            <a:off x="6515643" y="3610756"/>
            <a:ext cx="24132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48" name="Google Shape;148;p15"/>
          <p:cNvSpPr txBox="1"/>
          <p:nvPr/>
        </p:nvSpPr>
        <p:spPr>
          <a:xfrm>
            <a:off x="6515643" y="3259356"/>
            <a:ext cx="2413200" cy="4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rPr b="1" i="0" lang="en-US" sz="1700" u="none" cap="none" strike="noStrike">
                <a:solidFill>
                  <a:schemeClr val="dk1"/>
                </a:solidFill>
                <a:latin typeface="Helvetica Neue"/>
                <a:ea typeface="Helvetica Neue"/>
                <a:cs typeface="Helvetica Neue"/>
                <a:sym typeface="Helvetica Neue"/>
              </a:rPr>
              <a:t>Request</a:t>
            </a:r>
            <a:endParaRPr b="1" i="0" sz="1700" u="none" cap="none" strike="noStrike">
              <a:solidFill>
                <a:schemeClr val="dk1"/>
              </a:solidFill>
              <a:latin typeface="Helvetica Neue"/>
              <a:ea typeface="Helvetica Neue"/>
              <a:cs typeface="Helvetica Neue"/>
              <a:sym typeface="Helvetica Neue"/>
            </a:endParaRPr>
          </a:p>
        </p:txBody>
      </p:sp>
      <p:sp>
        <p:nvSpPr>
          <p:cNvPr id="149" name="Google Shape;149;p15"/>
          <p:cNvSpPr/>
          <p:nvPr/>
        </p:nvSpPr>
        <p:spPr>
          <a:xfrm>
            <a:off x="6515643" y="4750911"/>
            <a:ext cx="2413200" cy="6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0" name="Google Shape;150;p15"/>
          <p:cNvSpPr txBox="1"/>
          <p:nvPr/>
        </p:nvSpPr>
        <p:spPr>
          <a:xfrm>
            <a:off x="6515643" y="4489411"/>
            <a:ext cx="2413200" cy="69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Calibri"/>
              <a:buNone/>
            </a:pPr>
            <a:r>
              <a:rPr i="0" lang="en-US" u="none" cap="none" strike="noStrike">
                <a:solidFill>
                  <a:schemeClr val="dk1"/>
                </a:solidFill>
                <a:latin typeface="Helvetica Neue"/>
                <a:ea typeface="Helvetica Neue"/>
                <a:cs typeface="Helvetica Neue"/>
                <a:sym typeface="Helvetica Neue"/>
              </a:rPr>
              <a:t>Solicitud enviada desde un cliente al servidor, para ejecutar una acción o solicitar un conjunto de datos.</a:t>
            </a:r>
            <a:endParaRPr i="0" u="none" cap="none" strike="noStrike">
              <a:solidFill>
                <a:schemeClr val="dk1"/>
              </a:solidFill>
              <a:latin typeface="Helvetica Neue"/>
              <a:ea typeface="Helvetica Neue"/>
              <a:cs typeface="Helvetica Neue"/>
              <a:sym typeface="Helvetica Neue"/>
            </a:endParaRPr>
          </a:p>
        </p:txBody>
      </p:sp>
      <p:sp>
        <p:nvSpPr>
          <p:cNvPr id="151" name="Google Shape;151;p15"/>
          <p:cNvSpPr/>
          <p:nvPr/>
        </p:nvSpPr>
        <p:spPr>
          <a:xfrm>
            <a:off x="9351065" y="3610756"/>
            <a:ext cx="24132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52" name="Google Shape;152;p15"/>
          <p:cNvSpPr txBox="1"/>
          <p:nvPr/>
        </p:nvSpPr>
        <p:spPr>
          <a:xfrm>
            <a:off x="9351065" y="3259356"/>
            <a:ext cx="2413200" cy="4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rPr b="1" i="0" lang="en-US" sz="1700" u="none" cap="none" strike="noStrike">
                <a:solidFill>
                  <a:schemeClr val="dk1"/>
                </a:solidFill>
                <a:latin typeface="Helvetica Neue"/>
                <a:ea typeface="Helvetica Neue"/>
                <a:cs typeface="Helvetica Neue"/>
                <a:sym typeface="Helvetica Neue"/>
              </a:rPr>
              <a:t>Response</a:t>
            </a:r>
            <a:endParaRPr b="1" i="0" sz="1700" u="none" cap="none" strike="noStrike">
              <a:solidFill>
                <a:schemeClr val="dk1"/>
              </a:solidFill>
              <a:latin typeface="Helvetica Neue"/>
              <a:ea typeface="Helvetica Neue"/>
              <a:cs typeface="Helvetica Neue"/>
              <a:sym typeface="Helvetica Neue"/>
            </a:endParaRPr>
          </a:p>
        </p:txBody>
      </p:sp>
      <p:sp>
        <p:nvSpPr>
          <p:cNvPr id="153" name="Google Shape;153;p15"/>
          <p:cNvSpPr txBox="1"/>
          <p:nvPr/>
        </p:nvSpPr>
        <p:spPr>
          <a:xfrm>
            <a:off x="9351065" y="4489411"/>
            <a:ext cx="2413200" cy="69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Calibri"/>
              <a:buNone/>
            </a:pPr>
            <a:r>
              <a:rPr i="0" lang="en-US" u="none" cap="none" strike="noStrike">
                <a:solidFill>
                  <a:schemeClr val="dk1"/>
                </a:solidFill>
                <a:latin typeface="Helvetica Neue"/>
                <a:ea typeface="Helvetica Neue"/>
                <a:cs typeface="Helvetica Neue"/>
                <a:sym typeface="Helvetica Neue"/>
              </a:rPr>
              <a:t>Respuesta enviada por el servidor a una solicitud, puede contener datos solicitados o resultado de una acción ejecutada en el servidor.</a:t>
            </a:r>
            <a:endParaRPr i="0" u="none" cap="none" strike="noStrike">
              <a:solidFill>
                <a:schemeClr val="dk1"/>
              </a:solidFill>
              <a:latin typeface="Helvetica Neue"/>
              <a:ea typeface="Helvetica Neue"/>
              <a:cs typeface="Helvetica Neue"/>
              <a:sym typeface="Helvetica Neue"/>
            </a:endParaRPr>
          </a:p>
        </p:txBody>
      </p:sp>
      <p:sp>
        <p:nvSpPr>
          <p:cNvPr id="154" name="Google Shape;154;p15"/>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en-US" sz="5000">
                <a:latin typeface="Helvetica Neue"/>
                <a:ea typeface="Helvetica Neue"/>
                <a:cs typeface="Helvetica Neue"/>
                <a:sym typeface="Helvetica Neue"/>
              </a:rPr>
              <a:t>Glosario</a:t>
            </a:r>
            <a:endParaRPr b="1" sz="5400">
              <a:latin typeface="Helvetica Neue"/>
              <a:ea typeface="Helvetica Neue"/>
              <a:cs typeface="Helvetica Neue"/>
              <a:sym typeface="Helvetica Neue"/>
            </a:endParaRPr>
          </a:p>
        </p:txBody>
      </p:sp>
      <p:cxnSp>
        <p:nvCxnSpPr>
          <p:cNvPr id="155" name="Google Shape;155;p15"/>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156" name="Google Shape;156;p15"/>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157" name="Google Shape;157;p15"/>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158" name="Google Shape;158;p15"/>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159" name="Google Shape;159;p15"/>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3</a:t>
            </a:r>
            <a:endParaRPr sz="800">
              <a:solidFill>
                <a:schemeClr val="dk1"/>
              </a:solidFill>
            </a:endParaRPr>
          </a:p>
        </p:txBody>
      </p:sp>
      <p:sp>
        <p:nvSpPr>
          <p:cNvPr id="160" name="Google Shape;160;p15"/>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pic>
        <p:nvPicPr>
          <p:cNvPr id="161" name="Google Shape;161;p15"/>
          <p:cNvPicPr preferRelativeResize="0"/>
          <p:nvPr/>
        </p:nvPicPr>
        <p:blipFill>
          <a:blip r:embed="rId3">
            <a:alphaModFix/>
          </a:blip>
          <a:stretch>
            <a:fillRect/>
          </a:stretch>
        </p:blipFill>
        <p:spPr>
          <a:xfrm>
            <a:off x="3640006" y="1262847"/>
            <a:ext cx="302375" cy="223175"/>
          </a:xfrm>
          <a:prstGeom prst="rect">
            <a:avLst/>
          </a:prstGeom>
          <a:noFill/>
          <a:ln>
            <a:noFill/>
          </a:ln>
        </p:spPr>
      </p:pic>
      <p:cxnSp>
        <p:nvCxnSpPr>
          <p:cNvPr id="162" name="Google Shape;162;p15"/>
          <p:cNvCxnSpPr/>
          <p:nvPr/>
        </p:nvCxnSpPr>
        <p:spPr>
          <a:xfrm>
            <a:off x="870475" y="4244623"/>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5"/>
          <p:cNvCxnSpPr/>
          <p:nvPr/>
        </p:nvCxnSpPr>
        <p:spPr>
          <a:xfrm>
            <a:off x="3680225" y="4244623"/>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5"/>
          <p:cNvCxnSpPr/>
          <p:nvPr/>
        </p:nvCxnSpPr>
        <p:spPr>
          <a:xfrm>
            <a:off x="6515650" y="4244623"/>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5"/>
          <p:cNvCxnSpPr/>
          <p:nvPr/>
        </p:nvCxnSpPr>
        <p:spPr>
          <a:xfrm>
            <a:off x="9351075" y="4244623"/>
            <a:ext cx="1252800" cy="0"/>
          </a:xfrm>
          <a:prstGeom prst="straightConnector1">
            <a:avLst/>
          </a:prstGeom>
          <a:noFill/>
          <a:ln cap="flat" cmpd="sng" w="9525">
            <a:solidFill>
              <a:schemeClr val="dk2"/>
            </a:solidFill>
            <a:prstDash val="solid"/>
            <a:round/>
            <a:headEnd len="med" w="med" type="none"/>
            <a:tailEnd len="med" w="med" type="none"/>
          </a:ln>
        </p:spPr>
      </p:cxnSp>
      <p:pic>
        <p:nvPicPr>
          <p:cNvPr id="166" name="Google Shape;166;p15"/>
          <p:cNvPicPr preferRelativeResize="0"/>
          <p:nvPr/>
        </p:nvPicPr>
        <p:blipFill>
          <a:blip r:embed="rId4">
            <a:alphaModFix/>
          </a:blip>
          <a:stretch>
            <a:fillRect/>
          </a:stretch>
        </p:blipFill>
        <p:spPr>
          <a:xfrm>
            <a:off x="765087" y="2004050"/>
            <a:ext cx="1185175" cy="1185175"/>
          </a:xfrm>
          <a:prstGeom prst="rect">
            <a:avLst/>
          </a:prstGeom>
          <a:noFill/>
          <a:ln>
            <a:noFill/>
          </a:ln>
        </p:spPr>
      </p:pic>
      <p:pic>
        <p:nvPicPr>
          <p:cNvPr id="167" name="Google Shape;167;p15"/>
          <p:cNvPicPr preferRelativeResize="0"/>
          <p:nvPr/>
        </p:nvPicPr>
        <p:blipFill rotWithShape="1">
          <a:blip r:embed="rId5">
            <a:alphaModFix/>
          </a:blip>
          <a:srcRect b="29148" l="16375" r="17913" t="18415"/>
          <a:stretch/>
        </p:blipFill>
        <p:spPr>
          <a:xfrm>
            <a:off x="9244179" y="2108525"/>
            <a:ext cx="1058294" cy="844500"/>
          </a:xfrm>
          <a:prstGeom prst="rect">
            <a:avLst/>
          </a:prstGeom>
          <a:noFill/>
          <a:ln>
            <a:noFill/>
          </a:ln>
        </p:spPr>
      </p:pic>
      <p:pic>
        <p:nvPicPr>
          <p:cNvPr id="168" name="Google Shape;168;p15"/>
          <p:cNvPicPr preferRelativeResize="0"/>
          <p:nvPr/>
        </p:nvPicPr>
        <p:blipFill rotWithShape="1">
          <a:blip r:embed="rId6">
            <a:alphaModFix/>
          </a:blip>
          <a:srcRect b="21213" l="16865" r="16498" t="16578"/>
          <a:stretch/>
        </p:blipFill>
        <p:spPr>
          <a:xfrm>
            <a:off x="6401000" y="2102680"/>
            <a:ext cx="1058299" cy="987891"/>
          </a:xfrm>
          <a:prstGeom prst="rect">
            <a:avLst/>
          </a:prstGeom>
          <a:noFill/>
          <a:ln>
            <a:noFill/>
          </a:ln>
        </p:spPr>
      </p:pic>
      <p:pic>
        <p:nvPicPr>
          <p:cNvPr id="169" name="Google Shape;169;p15"/>
          <p:cNvPicPr preferRelativeResize="0"/>
          <p:nvPr/>
        </p:nvPicPr>
        <p:blipFill>
          <a:blip r:embed="rId7">
            <a:alphaModFix/>
          </a:blip>
          <a:stretch>
            <a:fillRect/>
          </a:stretch>
        </p:blipFill>
        <p:spPr>
          <a:xfrm>
            <a:off x="3418225" y="1790987"/>
            <a:ext cx="1514800" cy="15148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cxnSp>
        <p:nvCxnSpPr>
          <p:cNvPr id="174" name="Google Shape;174;p16"/>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175" name="Google Shape;175;p16"/>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176" name="Google Shape;176;p16"/>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177" name="Google Shape;177;p16"/>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178" name="Google Shape;178;p16"/>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4</a:t>
            </a:r>
            <a:endParaRPr sz="800">
              <a:solidFill>
                <a:schemeClr val="dk1"/>
              </a:solidFill>
            </a:endParaRPr>
          </a:p>
        </p:txBody>
      </p:sp>
      <p:sp>
        <p:nvSpPr>
          <p:cNvPr id="179" name="Google Shape;179;p16"/>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180" name="Google Shape;180;p16"/>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Glosario</a:t>
            </a:r>
            <a:r>
              <a:rPr b="1" lang="en-US" sz="5000">
                <a:latin typeface="Helvetica Neue"/>
                <a:ea typeface="Helvetica Neue"/>
                <a:cs typeface="Helvetica Neue"/>
                <a:sym typeface="Helvetica Neue"/>
              </a:rPr>
              <a:t> Open AI</a:t>
            </a:r>
            <a:endParaRPr b="1" sz="5000">
              <a:latin typeface="Helvetica Neue"/>
              <a:ea typeface="Helvetica Neue"/>
              <a:cs typeface="Helvetica Neue"/>
              <a:sym typeface="Helvetica Neue"/>
            </a:endParaRPr>
          </a:p>
        </p:txBody>
      </p:sp>
      <p:pic>
        <p:nvPicPr>
          <p:cNvPr id="181" name="Google Shape;181;p16"/>
          <p:cNvPicPr preferRelativeResize="0"/>
          <p:nvPr/>
        </p:nvPicPr>
        <p:blipFill>
          <a:blip r:embed="rId3">
            <a:alphaModFix/>
          </a:blip>
          <a:stretch>
            <a:fillRect/>
          </a:stretch>
        </p:blipFill>
        <p:spPr>
          <a:xfrm>
            <a:off x="6207158" y="1262847"/>
            <a:ext cx="302375" cy="223175"/>
          </a:xfrm>
          <a:prstGeom prst="rect">
            <a:avLst/>
          </a:prstGeom>
          <a:noFill/>
          <a:ln>
            <a:noFill/>
          </a:ln>
        </p:spPr>
      </p:pic>
      <p:sp>
        <p:nvSpPr>
          <p:cNvPr id="182" name="Google Shape;182;p16"/>
          <p:cNvSpPr/>
          <p:nvPr/>
        </p:nvSpPr>
        <p:spPr>
          <a:xfrm>
            <a:off x="648275" y="3637021"/>
            <a:ext cx="24132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txBox="1"/>
          <p:nvPr/>
        </p:nvSpPr>
        <p:spPr>
          <a:xfrm>
            <a:off x="870475" y="3601521"/>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Calibri"/>
              <a:buNone/>
            </a:pPr>
            <a:r>
              <a:rPr b="1" i="0" lang="en-US" sz="1700" u="none" cap="none" strike="noStrike">
                <a:solidFill>
                  <a:schemeClr val="dk1"/>
                </a:solidFill>
                <a:latin typeface="Helvetica Neue"/>
                <a:ea typeface="Helvetica Neue"/>
                <a:cs typeface="Helvetica Neue"/>
                <a:sym typeface="Helvetica Neue"/>
              </a:rPr>
              <a:t>Modelo</a:t>
            </a:r>
            <a:endParaRPr b="1" i="0" sz="1700" u="none" cap="none" strike="noStrike">
              <a:solidFill>
                <a:schemeClr val="dk1"/>
              </a:solidFill>
              <a:latin typeface="Helvetica Neue"/>
              <a:ea typeface="Helvetica Neue"/>
              <a:cs typeface="Helvetica Neue"/>
              <a:sym typeface="Helvetica Neue"/>
            </a:endParaRPr>
          </a:p>
        </p:txBody>
      </p:sp>
      <p:sp>
        <p:nvSpPr>
          <p:cNvPr id="184" name="Google Shape;184;p16"/>
          <p:cNvSpPr/>
          <p:nvPr/>
        </p:nvSpPr>
        <p:spPr>
          <a:xfrm>
            <a:off x="648275" y="4046491"/>
            <a:ext cx="2413200" cy="10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txBox="1"/>
          <p:nvPr/>
        </p:nvSpPr>
        <p:spPr>
          <a:xfrm>
            <a:off x="870475" y="4502403"/>
            <a:ext cx="2413200" cy="1018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Calibri"/>
              <a:buNone/>
            </a:pPr>
            <a:r>
              <a:rPr i="0" lang="en-US" u="none" cap="none" strike="noStrike">
                <a:solidFill>
                  <a:schemeClr val="dk1"/>
                </a:solidFill>
                <a:latin typeface="Helvetica Neue"/>
                <a:ea typeface="Helvetica Neue"/>
                <a:cs typeface="Helvetica Neue"/>
                <a:sym typeface="Helvetica Neue"/>
              </a:rPr>
              <a:t>En el contexto de Open AI, es una </a:t>
            </a:r>
            <a:r>
              <a:rPr b="1" i="0" lang="en-US" u="none" cap="none" strike="noStrike">
                <a:solidFill>
                  <a:schemeClr val="dk1"/>
                </a:solidFill>
                <a:latin typeface="Helvetica Neue"/>
                <a:ea typeface="Helvetica Neue"/>
                <a:cs typeface="Helvetica Neue"/>
                <a:sym typeface="Helvetica Neue"/>
              </a:rPr>
              <a:t>instancia entrenada de una red neuronal </a:t>
            </a:r>
            <a:r>
              <a:rPr i="0" lang="en-US" u="none" cap="none" strike="noStrike">
                <a:solidFill>
                  <a:schemeClr val="dk1"/>
                </a:solidFill>
                <a:latin typeface="Helvetica Neue"/>
                <a:ea typeface="Helvetica Neue"/>
                <a:cs typeface="Helvetica Neue"/>
                <a:sym typeface="Helvetica Neue"/>
              </a:rPr>
              <a:t>que puede generar texto, im</a:t>
            </a:r>
            <a:r>
              <a:rPr lang="en-US">
                <a:solidFill>
                  <a:schemeClr val="dk1"/>
                </a:solidFill>
                <a:latin typeface="Helvetica Neue"/>
                <a:ea typeface="Helvetica Neue"/>
                <a:cs typeface="Helvetica Neue"/>
                <a:sym typeface="Helvetica Neue"/>
              </a:rPr>
              <a:t>á</a:t>
            </a:r>
            <a:r>
              <a:rPr i="0" lang="en-US" u="none" cap="none" strike="noStrike">
                <a:solidFill>
                  <a:schemeClr val="dk1"/>
                </a:solidFill>
                <a:latin typeface="Helvetica Neue"/>
                <a:ea typeface="Helvetica Neue"/>
                <a:cs typeface="Helvetica Neue"/>
                <a:sym typeface="Helvetica Neue"/>
              </a:rPr>
              <a:t>genes, responder preguntas, traducir idiomas y realizar múltiples tareas basadas en lenguaje natural</a:t>
            </a:r>
            <a:endParaRPr i="0" u="none" cap="none" strike="noStrike">
              <a:solidFill>
                <a:schemeClr val="dk1"/>
              </a:solidFill>
              <a:latin typeface="Helvetica Neue"/>
              <a:ea typeface="Helvetica Neue"/>
              <a:cs typeface="Helvetica Neue"/>
              <a:sym typeface="Helvetica Neue"/>
            </a:endParaRPr>
          </a:p>
        </p:txBody>
      </p:sp>
      <p:sp>
        <p:nvSpPr>
          <p:cNvPr id="186" name="Google Shape;186;p16"/>
          <p:cNvSpPr/>
          <p:nvPr/>
        </p:nvSpPr>
        <p:spPr>
          <a:xfrm>
            <a:off x="3483697" y="3637021"/>
            <a:ext cx="24132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txBox="1"/>
          <p:nvPr/>
        </p:nvSpPr>
        <p:spPr>
          <a:xfrm>
            <a:off x="3705900" y="3637013"/>
            <a:ext cx="29094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Calibri"/>
              <a:buNone/>
            </a:pPr>
            <a:r>
              <a:rPr b="1" i="0" lang="en-US" sz="1700" u="none" cap="none" strike="noStrike">
                <a:solidFill>
                  <a:schemeClr val="dk1"/>
                </a:solidFill>
                <a:latin typeface="Helvetica Neue"/>
                <a:ea typeface="Helvetica Neue"/>
                <a:cs typeface="Helvetica Neue"/>
                <a:sym typeface="Helvetica Neue"/>
              </a:rPr>
              <a:t>LLM</a:t>
            </a:r>
            <a:endParaRPr b="1" sz="1700">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1600"/>
              <a:buFont typeface="Calibri"/>
              <a:buNone/>
            </a:pPr>
            <a:r>
              <a:rPr b="1" i="0" lang="en-US" sz="1100" u="none" cap="none" strike="noStrike">
                <a:solidFill>
                  <a:schemeClr val="dk1"/>
                </a:solidFill>
                <a:latin typeface="Helvetica Neue"/>
                <a:ea typeface="Helvetica Neue"/>
                <a:cs typeface="Helvetica Neue"/>
                <a:sym typeface="Helvetica Neue"/>
              </a:rPr>
              <a:t>(Large Language Model)</a:t>
            </a:r>
            <a:endParaRPr b="1" i="0" sz="1100" u="none" cap="none" strike="noStrike">
              <a:solidFill>
                <a:schemeClr val="dk1"/>
              </a:solidFill>
              <a:latin typeface="Helvetica Neue"/>
              <a:ea typeface="Helvetica Neue"/>
              <a:cs typeface="Helvetica Neue"/>
              <a:sym typeface="Helvetica Neue"/>
            </a:endParaRPr>
          </a:p>
        </p:txBody>
      </p:sp>
      <p:sp>
        <p:nvSpPr>
          <p:cNvPr id="188" name="Google Shape;188;p16"/>
          <p:cNvSpPr/>
          <p:nvPr/>
        </p:nvSpPr>
        <p:spPr>
          <a:xfrm>
            <a:off x="3483697" y="4046491"/>
            <a:ext cx="2413200" cy="10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txBox="1"/>
          <p:nvPr/>
        </p:nvSpPr>
        <p:spPr>
          <a:xfrm>
            <a:off x="3705897" y="4502403"/>
            <a:ext cx="2413200" cy="1018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Calibri"/>
              <a:buNone/>
            </a:pPr>
            <a:r>
              <a:rPr i="0" lang="en-US" u="none" cap="none" strike="noStrike">
                <a:solidFill>
                  <a:schemeClr val="dk1"/>
                </a:solidFill>
                <a:latin typeface="Helvetica Neue"/>
                <a:ea typeface="Helvetica Neue"/>
                <a:cs typeface="Helvetica Neue"/>
                <a:sym typeface="Helvetica Neue"/>
              </a:rPr>
              <a:t>Es un tipo de modelo de inteligencia artificial </a:t>
            </a:r>
            <a:r>
              <a:rPr b="1" i="0" lang="en-US" u="none" cap="none" strike="noStrike">
                <a:solidFill>
                  <a:schemeClr val="dk1"/>
                </a:solidFill>
                <a:latin typeface="Helvetica Neue"/>
                <a:ea typeface="Helvetica Neue"/>
                <a:cs typeface="Helvetica Neue"/>
                <a:sym typeface="Helvetica Neue"/>
              </a:rPr>
              <a:t>entrenado en una gran cantidad de texto</a:t>
            </a:r>
            <a:r>
              <a:rPr i="0" lang="en-US" u="none" cap="none" strike="noStrike">
                <a:solidFill>
                  <a:schemeClr val="dk1"/>
                </a:solidFill>
                <a:latin typeface="Helvetica Neue"/>
                <a:ea typeface="Helvetica Neue"/>
                <a:cs typeface="Helvetica Neue"/>
                <a:sym typeface="Helvetica Neue"/>
              </a:rPr>
              <a:t> para comprender y generar lenguaje natural. </a:t>
            </a:r>
            <a:endParaRPr i="0" u="none" cap="none" strike="noStrike">
              <a:solidFill>
                <a:schemeClr val="dk1"/>
              </a:solidFill>
              <a:latin typeface="Helvetica Neue"/>
              <a:ea typeface="Helvetica Neue"/>
              <a:cs typeface="Helvetica Neue"/>
              <a:sym typeface="Helvetica Neue"/>
            </a:endParaRPr>
          </a:p>
        </p:txBody>
      </p:sp>
      <p:sp>
        <p:nvSpPr>
          <p:cNvPr id="190" name="Google Shape;190;p16"/>
          <p:cNvSpPr/>
          <p:nvPr/>
        </p:nvSpPr>
        <p:spPr>
          <a:xfrm>
            <a:off x="6319118" y="3637021"/>
            <a:ext cx="24132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txBox="1"/>
          <p:nvPr/>
        </p:nvSpPr>
        <p:spPr>
          <a:xfrm>
            <a:off x="6541318" y="3637021"/>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Calibri"/>
              <a:buNone/>
            </a:pPr>
            <a:r>
              <a:rPr b="1" i="0" lang="en-US" sz="1700" u="none" cap="none" strike="noStrike">
                <a:solidFill>
                  <a:schemeClr val="dk1"/>
                </a:solidFill>
                <a:latin typeface="Helvetica Neue"/>
                <a:ea typeface="Helvetica Neue"/>
                <a:cs typeface="Helvetica Neue"/>
                <a:sym typeface="Helvetica Neue"/>
              </a:rPr>
              <a:t>Token</a:t>
            </a:r>
            <a:endParaRPr b="1" i="0" sz="1700" u="none" cap="none" strike="noStrike">
              <a:solidFill>
                <a:schemeClr val="dk1"/>
              </a:solidFill>
              <a:latin typeface="Helvetica Neue"/>
              <a:ea typeface="Helvetica Neue"/>
              <a:cs typeface="Helvetica Neue"/>
              <a:sym typeface="Helvetica Neue"/>
            </a:endParaRPr>
          </a:p>
        </p:txBody>
      </p:sp>
      <p:sp>
        <p:nvSpPr>
          <p:cNvPr id="192" name="Google Shape;192;p16"/>
          <p:cNvSpPr/>
          <p:nvPr/>
        </p:nvSpPr>
        <p:spPr>
          <a:xfrm>
            <a:off x="6319118" y="4046491"/>
            <a:ext cx="2413200" cy="10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txBox="1"/>
          <p:nvPr/>
        </p:nvSpPr>
        <p:spPr>
          <a:xfrm>
            <a:off x="6541318" y="4502403"/>
            <a:ext cx="2413200" cy="1018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Calibri"/>
              <a:buNone/>
            </a:pPr>
            <a:r>
              <a:rPr b="1" i="0" lang="en-US" u="none" cap="none" strike="noStrike">
                <a:solidFill>
                  <a:schemeClr val="dk1"/>
                </a:solidFill>
                <a:latin typeface="Helvetica Neue"/>
                <a:ea typeface="Helvetica Neue"/>
                <a:cs typeface="Helvetica Neue"/>
                <a:sym typeface="Helvetica Neue"/>
              </a:rPr>
              <a:t>Unidad básica de texto </a:t>
            </a:r>
            <a:r>
              <a:rPr i="0" lang="en-US" u="none" cap="none" strike="noStrike">
                <a:solidFill>
                  <a:schemeClr val="dk1"/>
                </a:solidFill>
                <a:latin typeface="Helvetica Neue"/>
                <a:ea typeface="Helvetica Neue"/>
                <a:cs typeface="Helvetica Neue"/>
                <a:sym typeface="Helvetica Neue"/>
              </a:rPr>
              <a:t>procesada por un modelo de lenguaje. Los tokens pueden ser palabras, fragmentos de palabras o caracteres individuales.</a:t>
            </a:r>
            <a:endParaRPr i="0" u="none" cap="none" strike="noStrike">
              <a:solidFill>
                <a:schemeClr val="dk1"/>
              </a:solidFill>
              <a:latin typeface="Helvetica Neue"/>
              <a:ea typeface="Helvetica Neue"/>
              <a:cs typeface="Helvetica Neue"/>
              <a:sym typeface="Helvetica Neue"/>
            </a:endParaRPr>
          </a:p>
        </p:txBody>
      </p:sp>
      <p:sp>
        <p:nvSpPr>
          <p:cNvPr id="194" name="Google Shape;194;p16"/>
          <p:cNvSpPr/>
          <p:nvPr/>
        </p:nvSpPr>
        <p:spPr>
          <a:xfrm>
            <a:off x="9154540" y="3637021"/>
            <a:ext cx="2413200" cy="3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txBox="1"/>
          <p:nvPr/>
        </p:nvSpPr>
        <p:spPr>
          <a:xfrm>
            <a:off x="9376740" y="3637021"/>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Calibri"/>
              <a:buNone/>
            </a:pPr>
            <a:r>
              <a:rPr b="1" i="0" lang="en-US" sz="1700" u="none" cap="none" strike="noStrike">
                <a:solidFill>
                  <a:schemeClr val="dk1"/>
                </a:solidFill>
                <a:latin typeface="Helvetica Neue"/>
                <a:ea typeface="Helvetica Neue"/>
                <a:cs typeface="Helvetica Neue"/>
                <a:sym typeface="Helvetica Neue"/>
              </a:rPr>
              <a:t>Latencia</a:t>
            </a:r>
            <a:endParaRPr b="1" i="0" sz="1700" u="none" cap="none" strike="noStrike">
              <a:solidFill>
                <a:schemeClr val="dk1"/>
              </a:solidFill>
              <a:latin typeface="Helvetica Neue"/>
              <a:ea typeface="Helvetica Neue"/>
              <a:cs typeface="Helvetica Neue"/>
              <a:sym typeface="Helvetica Neue"/>
            </a:endParaRPr>
          </a:p>
        </p:txBody>
      </p:sp>
      <p:sp>
        <p:nvSpPr>
          <p:cNvPr id="196" name="Google Shape;196;p16"/>
          <p:cNvSpPr/>
          <p:nvPr/>
        </p:nvSpPr>
        <p:spPr>
          <a:xfrm>
            <a:off x="9154540" y="4046491"/>
            <a:ext cx="2413200" cy="10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txBox="1"/>
          <p:nvPr/>
        </p:nvSpPr>
        <p:spPr>
          <a:xfrm>
            <a:off x="9376740" y="4502403"/>
            <a:ext cx="2413200" cy="1018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Calibri"/>
              <a:buNone/>
            </a:pPr>
            <a:r>
              <a:rPr i="0" lang="en-US" u="none" cap="none" strike="noStrike">
                <a:solidFill>
                  <a:schemeClr val="dk1"/>
                </a:solidFill>
                <a:latin typeface="Helvetica Neue"/>
                <a:ea typeface="Helvetica Neue"/>
                <a:cs typeface="Helvetica Neue"/>
                <a:sym typeface="Helvetica Neue"/>
              </a:rPr>
              <a:t>Es el </a:t>
            </a:r>
            <a:r>
              <a:rPr b="1" i="0" lang="en-US" u="none" cap="none" strike="noStrike">
                <a:solidFill>
                  <a:schemeClr val="dk1"/>
                </a:solidFill>
                <a:latin typeface="Helvetica Neue"/>
                <a:ea typeface="Helvetica Neue"/>
                <a:cs typeface="Helvetica Neue"/>
                <a:sym typeface="Helvetica Neue"/>
              </a:rPr>
              <a:t>tiempo que transcurre desde que se envía una solicitud hasta que se recibe</a:t>
            </a:r>
            <a:r>
              <a:rPr i="0" lang="en-US" u="none" cap="none" strike="noStrike">
                <a:solidFill>
                  <a:schemeClr val="dk1"/>
                </a:solidFill>
                <a:latin typeface="Helvetica Neue"/>
                <a:ea typeface="Helvetica Neue"/>
                <a:cs typeface="Helvetica Neue"/>
                <a:sym typeface="Helvetica Neue"/>
              </a:rPr>
              <a:t> una respuesta. La baja latencia es crucial para aplicaciones en tiempo real.</a:t>
            </a:r>
            <a:endParaRPr i="0" u="none" cap="none" strike="noStrike">
              <a:solidFill>
                <a:schemeClr val="dk1"/>
              </a:solidFill>
              <a:latin typeface="Helvetica Neue"/>
              <a:ea typeface="Helvetica Neue"/>
              <a:cs typeface="Helvetica Neue"/>
              <a:sym typeface="Helvetica Neue"/>
            </a:endParaRPr>
          </a:p>
        </p:txBody>
      </p:sp>
      <p:pic>
        <p:nvPicPr>
          <p:cNvPr id="198" name="Google Shape;198;p16"/>
          <p:cNvPicPr preferRelativeResize="0"/>
          <p:nvPr/>
        </p:nvPicPr>
        <p:blipFill rotWithShape="1">
          <a:blip r:embed="rId4">
            <a:alphaModFix/>
          </a:blip>
          <a:srcRect b="7552" l="0" r="0" t="0"/>
          <a:stretch/>
        </p:blipFill>
        <p:spPr>
          <a:xfrm>
            <a:off x="3151575" y="1971350"/>
            <a:ext cx="1681149" cy="1554125"/>
          </a:xfrm>
          <a:prstGeom prst="rect">
            <a:avLst/>
          </a:prstGeom>
          <a:noFill/>
          <a:ln>
            <a:noFill/>
          </a:ln>
        </p:spPr>
      </p:pic>
      <p:pic>
        <p:nvPicPr>
          <p:cNvPr id="199" name="Google Shape;199;p16"/>
          <p:cNvPicPr preferRelativeResize="0"/>
          <p:nvPr/>
        </p:nvPicPr>
        <p:blipFill rotWithShape="1">
          <a:blip r:embed="rId5">
            <a:alphaModFix/>
          </a:blip>
          <a:srcRect b="0" l="30998" r="28094" t="0"/>
          <a:stretch/>
        </p:blipFill>
        <p:spPr>
          <a:xfrm>
            <a:off x="9154547" y="1971362"/>
            <a:ext cx="1127105" cy="1375700"/>
          </a:xfrm>
          <a:prstGeom prst="rect">
            <a:avLst/>
          </a:prstGeom>
          <a:noFill/>
          <a:ln>
            <a:noFill/>
          </a:ln>
        </p:spPr>
      </p:pic>
      <p:pic>
        <p:nvPicPr>
          <p:cNvPr id="200" name="Google Shape;200;p16"/>
          <p:cNvPicPr preferRelativeResize="0"/>
          <p:nvPr/>
        </p:nvPicPr>
        <p:blipFill rotWithShape="1">
          <a:blip r:embed="rId6">
            <a:alphaModFix/>
          </a:blip>
          <a:srcRect b="14879" l="31233" r="29778" t="0"/>
          <a:stretch/>
        </p:blipFill>
        <p:spPr>
          <a:xfrm>
            <a:off x="670025" y="2073773"/>
            <a:ext cx="1237800" cy="1349279"/>
          </a:xfrm>
          <a:prstGeom prst="rect">
            <a:avLst/>
          </a:prstGeom>
          <a:noFill/>
          <a:ln>
            <a:noFill/>
          </a:ln>
        </p:spPr>
      </p:pic>
      <p:cxnSp>
        <p:nvCxnSpPr>
          <p:cNvPr id="201" name="Google Shape;201;p16"/>
          <p:cNvCxnSpPr/>
          <p:nvPr/>
        </p:nvCxnSpPr>
        <p:spPr>
          <a:xfrm>
            <a:off x="87047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16"/>
          <p:cNvCxnSpPr/>
          <p:nvPr/>
        </p:nvCxnSpPr>
        <p:spPr>
          <a:xfrm>
            <a:off x="368022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16"/>
          <p:cNvCxnSpPr/>
          <p:nvPr/>
        </p:nvCxnSpPr>
        <p:spPr>
          <a:xfrm>
            <a:off x="6515650"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16"/>
          <p:cNvCxnSpPr/>
          <p:nvPr/>
        </p:nvCxnSpPr>
        <p:spPr>
          <a:xfrm>
            <a:off x="9351075" y="4285585"/>
            <a:ext cx="1252800" cy="0"/>
          </a:xfrm>
          <a:prstGeom prst="straightConnector1">
            <a:avLst/>
          </a:prstGeom>
          <a:noFill/>
          <a:ln cap="flat" cmpd="sng" w="9525">
            <a:solidFill>
              <a:schemeClr val="dk2"/>
            </a:solidFill>
            <a:prstDash val="solid"/>
            <a:round/>
            <a:headEnd len="med" w="med" type="none"/>
            <a:tailEnd len="med" w="med" type="none"/>
          </a:ln>
        </p:spPr>
      </p:cxnSp>
      <p:pic>
        <p:nvPicPr>
          <p:cNvPr id="205" name="Google Shape;205;p16"/>
          <p:cNvPicPr preferRelativeResize="0"/>
          <p:nvPr/>
        </p:nvPicPr>
        <p:blipFill>
          <a:blip r:embed="rId7">
            <a:alphaModFix/>
          </a:blip>
          <a:stretch>
            <a:fillRect/>
          </a:stretch>
        </p:blipFill>
        <p:spPr>
          <a:xfrm rot="5400000">
            <a:off x="6408099" y="2334400"/>
            <a:ext cx="1103050" cy="110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17"/>
          <p:cNvSpPr/>
          <p:nvPr/>
        </p:nvSpPr>
        <p:spPr>
          <a:xfrm>
            <a:off x="838593" y="3816127"/>
            <a:ext cx="3138750" cy="4708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txBox="1"/>
          <p:nvPr/>
        </p:nvSpPr>
        <p:spPr>
          <a:xfrm>
            <a:off x="838593" y="3816127"/>
            <a:ext cx="3138750" cy="4708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Calibri"/>
              <a:buNone/>
            </a:pPr>
            <a:r>
              <a:rPr b="1" i="0" lang="en-US" sz="1700" u="none" cap="none" strike="noStrike">
                <a:solidFill>
                  <a:schemeClr val="dk1"/>
                </a:solidFill>
                <a:latin typeface="Helvetica Neue"/>
                <a:ea typeface="Helvetica Neue"/>
                <a:cs typeface="Helvetica Neue"/>
                <a:sym typeface="Helvetica Neue"/>
              </a:rPr>
              <a:t>Prompt</a:t>
            </a:r>
            <a:endParaRPr b="1" i="0" sz="1700" u="none" cap="none" strike="noStrike">
              <a:solidFill>
                <a:schemeClr val="dk1"/>
              </a:solidFill>
              <a:latin typeface="Helvetica Neue"/>
              <a:ea typeface="Helvetica Neue"/>
              <a:cs typeface="Helvetica Neue"/>
              <a:sym typeface="Helvetica Neue"/>
            </a:endParaRPr>
          </a:p>
        </p:txBody>
      </p:sp>
      <p:sp>
        <p:nvSpPr>
          <p:cNvPr id="212" name="Google Shape;212;p17"/>
          <p:cNvSpPr/>
          <p:nvPr/>
        </p:nvSpPr>
        <p:spPr>
          <a:xfrm>
            <a:off x="838593" y="4343120"/>
            <a:ext cx="3138750" cy="10626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txBox="1"/>
          <p:nvPr/>
        </p:nvSpPr>
        <p:spPr>
          <a:xfrm>
            <a:off x="838593" y="4522070"/>
            <a:ext cx="3138600" cy="106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Texto de entrada que se proporciona a un modelo de lenguaje para generar una respuesta.</a:t>
            </a:r>
            <a:endParaRPr i="0" u="none" cap="none" strike="noStrike">
              <a:solidFill>
                <a:schemeClr val="dk1"/>
              </a:solidFill>
              <a:latin typeface="Helvetica Neue"/>
              <a:ea typeface="Helvetica Neue"/>
              <a:cs typeface="Helvetica Neue"/>
              <a:sym typeface="Helvetica Neue"/>
            </a:endParaRPr>
          </a:p>
        </p:txBody>
      </p:sp>
      <p:sp>
        <p:nvSpPr>
          <p:cNvPr id="214" name="Google Shape;214;p17"/>
          <p:cNvSpPr/>
          <p:nvPr/>
        </p:nvSpPr>
        <p:spPr>
          <a:xfrm>
            <a:off x="4526625" y="3816127"/>
            <a:ext cx="3138750" cy="4708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txBox="1"/>
          <p:nvPr/>
        </p:nvSpPr>
        <p:spPr>
          <a:xfrm>
            <a:off x="4526625" y="3816127"/>
            <a:ext cx="3138750" cy="4708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Calibri"/>
              <a:buNone/>
            </a:pPr>
            <a:r>
              <a:rPr b="1" i="0" lang="en-US" sz="1700" u="none" cap="none" strike="noStrike">
                <a:solidFill>
                  <a:schemeClr val="dk1"/>
                </a:solidFill>
                <a:latin typeface="Helvetica Neue"/>
                <a:ea typeface="Helvetica Neue"/>
                <a:cs typeface="Helvetica Neue"/>
                <a:sym typeface="Helvetica Neue"/>
              </a:rPr>
              <a:t>Completition</a:t>
            </a:r>
            <a:endParaRPr b="1" i="0" sz="1700" u="none" cap="none" strike="noStrike">
              <a:solidFill>
                <a:schemeClr val="dk1"/>
              </a:solidFill>
              <a:latin typeface="Helvetica Neue"/>
              <a:ea typeface="Helvetica Neue"/>
              <a:cs typeface="Helvetica Neue"/>
              <a:sym typeface="Helvetica Neue"/>
            </a:endParaRPr>
          </a:p>
        </p:txBody>
      </p:sp>
      <p:sp>
        <p:nvSpPr>
          <p:cNvPr id="216" name="Google Shape;216;p17"/>
          <p:cNvSpPr/>
          <p:nvPr/>
        </p:nvSpPr>
        <p:spPr>
          <a:xfrm>
            <a:off x="4526625" y="4343120"/>
            <a:ext cx="3138600" cy="10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txBox="1"/>
          <p:nvPr/>
        </p:nvSpPr>
        <p:spPr>
          <a:xfrm>
            <a:off x="4526625" y="4522070"/>
            <a:ext cx="3138600" cy="106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Respuesta generada por el modelo de lenguaje a partir de un prompt.</a:t>
            </a:r>
            <a:endParaRPr i="0" u="none" cap="none" strike="noStrike">
              <a:solidFill>
                <a:schemeClr val="dk1"/>
              </a:solidFill>
              <a:latin typeface="Helvetica Neue"/>
              <a:ea typeface="Helvetica Neue"/>
              <a:cs typeface="Helvetica Neue"/>
              <a:sym typeface="Helvetica Neue"/>
            </a:endParaRPr>
          </a:p>
        </p:txBody>
      </p:sp>
      <p:sp>
        <p:nvSpPr>
          <p:cNvPr id="218" name="Google Shape;218;p17"/>
          <p:cNvSpPr/>
          <p:nvPr/>
        </p:nvSpPr>
        <p:spPr>
          <a:xfrm>
            <a:off x="8214656" y="3816127"/>
            <a:ext cx="3138750" cy="4708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nvSpPr>
        <p:spPr>
          <a:xfrm>
            <a:off x="8214656" y="3816127"/>
            <a:ext cx="3138750" cy="4708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Calibri"/>
              <a:buNone/>
            </a:pPr>
            <a:r>
              <a:rPr b="1" i="0" lang="en-US" sz="1700" u="none" cap="none" strike="noStrike">
                <a:solidFill>
                  <a:schemeClr val="dk1"/>
                </a:solidFill>
                <a:latin typeface="Helvetica Neue"/>
                <a:ea typeface="Helvetica Neue"/>
                <a:cs typeface="Helvetica Neue"/>
                <a:sym typeface="Helvetica Neue"/>
              </a:rPr>
              <a:t>Rate Limit</a:t>
            </a:r>
            <a:endParaRPr b="1" i="0" sz="1700" u="none" cap="none" strike="noStrike">
              <a:solidFill>
                <a:schemeClr val="dk1"/>
              </a:solidFill>
              <a:latin typeface="Helvetica Neue"/>
              <a:ea typeface="Helvetica Neue"/>
              <a:cs typeface="Helvetica Neue"/>
              <a:sym typeface="Helvetica Neue"/>
            </a:endParaRPr>
          </a:p>
        </p:txBody>
      </p:sp>
      <p:sp>
        <p:nvSpPr>
          <p:cNvPr id="220" name="Google Shape;220;p17"/>
          <p:cNvSpPr/>
          <p:nvPr/>
        </p:nvSpPr>
        <p:spPr>
          <a:xfrm>
            <a:off x="8214656" y="4343120"/>
            <a:ext cx="3138750" cy="10626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txBox="1"/>
          <p:nvPr/>
        </p:nvSpPr>
        <p:spPr>
          <a:xfrm>
            <a:off x="8214656" y="4522070"/>
            <a:ext cx="3138600" cy="106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Límite de la tasa de solicitudes que se pueden hacer a la API en un período de tiempo específico.</a:t>
            </a:r>
            <a:endParaRPr i="0" u="none" cap="none" strike="noStrike">
              <a:solidFill>
                <a:schemeClr val="dk1"/>
              </a:solidFill>
              <a:latin typeface="Helvetica Neue"/>
              <a:ea typeface="Helvetica Neue"/>
              <a:cs typeface="Helvetica Neue"/>
              <a:sym typeface="Helvetica Neue"/>
            </a:endParaRPr>
          </a:p>
        </p:txBody>
      </p:sp>
      <p:cxnSp>
        <p:nvCxnSpPr>
          <p:cNvPr id="222" name="Google Shape;222;p17"/>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223" name="Google Shape;223;p17"/>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224" name="Google Shape;224;p17"/>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225" name="Google Shape;225;p17"/>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226" name="Google Shape;226;p17"/>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5</a:t>
            </a:r>
            <a:endParaRPr sz="800">
              <a:solidFill>
                <a:schemeClr val="dk1"/>
              </a:solidFill>
            </a:endParaRPr>
          </a:p>
        </p:txBody>
      </p:sp>
      <p:sp>
        <p:nvSpPr>
          <p:cNvPr id="227" name="Google Shape;227;p17"/>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228" name="Google Shape;228;p17"/>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Glosario Open AI</a:t>
            </a:r>
            <a:endParaRPr b="1" sz="5000">
              <a:latin typeface="Helvetica Neue"/>
              <a:ea typeface="Helvetica Neue"/>
              <a:cs typeface="Helvetica Neue"/>
              <a:sym typeface="Helvetica Neue"/>
            </a:endParaRPr>
          </a:p>
        </p:txBody>
      </p:sp>
      <p:pic>
        <p:nvPicPr>
          <p:cNvPr id="229" name="Google Shape;229;p17"/>
          <p:cNvPicPr preferRelativeResize="0"/>
          <p:nvPr/>
        </p:nvPicPr>
        <p:blipFill>
          <a:blip r:embed="rId3">
            <a:alphaModFix/>
          </a:blip>
          <a:stretch>
            <a:fillRect/>
          </a:stretch>
        </p:blipFill>
        <p:spPr>
          <a:xfrm>
            <a:off x="6207158" y="1262847"/>
            <a:ext cx="302375" cy="223175"/>
          </a:xfrm>
          <a:prstGeom prst="rect">
            <a:avLst/>
          </a:prstGeom>
          <a:noFill/>
          <a:ln>
            <a:noFill/>
          </a:ln>
        </p:spPr>
      </p:pic>
      <p:pic>
        <p:nvPicPr>
          <p:cNvPr id="230" name="Google Shape;230;p17"/>
          <p:cNvPicPr preferRelativeResize="0"/>
          <p:nvPr/>
        </p:nvPicPr>
        <p:blipFill rotWithShape="1">
          <a:blip r:embed="rId4">
            <a:alphaModFix/>
          </a:blip>
          <a:srcRect b="17937" l="33608" r="33608" t="17931"/>
          <a:stretch/>
        </p:blipFill>
        <p:spPr>
          <a:xfrm>
            <a:off x="4354275" y="2357912"/>
            <a:ext cx="1442351" cy="1408800"/>
          </a:xfrm>
          <a:prstGeom prst="rect">
            <a:avLst/>
          </a:prstGeom>
          <a:noFill/>
          <a:ln>
            <a:noFill/>
          </a:ln>
        </p:spPr>
      </p:pic>
      <p:pic>
        <p:nvPicPr>
          <p:cNvPr id="231" name="Google Shape;231;p17"/>
          <p:cNvPicPr preferRelativeResize="0"/>
          <p:nvPr/>
        </p:nvPicPr>
        <p:blipFill rotWithShape="1">
          <a:blip r:embed="rId5">
            <a:alphaModFix/>
          </a:blip>
          <a:srcRect b="19913" l="17155" r="18081" t="16826"/>
          <a:stretch/>
        </p:blipFill>
        <p:spPr>
          <a:xfrm>
            <a:off x="734797" y="2407300"/>
            <a:ext cx="1442355" cy="1408825"/>
          </a:xfrm>
          <a:prstGeom prst="rect">
            <a:avLst/>
          </a:prstGeom>
          <a:noFill/>
          <a:ln>
            <a:noFill/>
          </a:ln>
        </p:spPr>
      </p:pic>
      <p:pic>
        <p:nvPicPr>
          <p:cNvPr id="232" name="Google Shape;232;p17"/>
          <p:cNvPicPr preferRelativeResize="0"/>
          <p:nvPr/>
        </p:nvPicPr>
        <p:blipFill>
          <a:blip r:embed="rId6">
            <a:alphaModFix/>
          </a:blip>
          <a:stretch>
            <a:fillRect/>
          </a:stretch>
        </p:blipFill>
        <p:spPr>
          <a:xfrm>
            <a:off x="7973751" y="1933890"/>
            <a:ext cx="1729838" cy="1729838"/>
          </a:xfrm>
          <a:prstGeom prst="rect">
            <a:avLst/>
          </a:prstGeom>
          <a:noFill/>
          <a:ln>
            <a:noFill/>
          </a:ln>
        </p:spPr>
      </p:pic>
      <p:cxnSp>
        <p:nvCxnSpPr>
          <p:cNvPr id="233" name="Google Shape;233;p17"/>
          <p:cNvCxnSpPr/>
          <p:nvPr/>
        </p:nvCxnSpPr>
        <p:spPr>
          <a:xfrm>
            <a:off x="87047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17"/>
          <p:cNvCxnSpPr/>
          <p:nvPr/>
        </p:nvCxnSpPr>
        <p:spPr>
          <a:xfrm>
            <a:off x="4542563"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17"/>
          <p:cNvCxnSpPr/>
          <p:nvPr/>
        </p:nvCxnSpPr>
        <p:spPr>
          <a:xfrm>
            <a:off x="8214650" y="4285585"/>
            <a:ext cx="1252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8"/>
          <p:cNvSpPr/>
          <p:nvPr/>
        </p:nvSpPr>
        <p:spPr>
          <a:xfrm>
            <a:off x="798275" y="1777950"/>
            <a:ext cx="10185300" cy="4565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1" name="Google Shape;241;p18"/>
          <p:cNvSpPr txBox="1"/>
          <p:nvPr>
            <p:ph idx="1" type="body"/>
          </p:nvPr>
        </p:nvSpPr>
        <p:spPr>
          <a:xfrm>
            <a:off x="716525" y="1850250"/>
            <a:ext cx="10044000" cy="4421100"/>
          </a:xfrm>
          <a:prstGeom prst="rect">
            <a:avLst/>
          </a:prstGeom>
          <a:noFill/>
          <a:ln>
            <a:noFill/>
          </a:ln>
        </p:spPr>
        <p:txBody>
          <a:bodyPr anchorCtr="0" anchor="t" bIns="45700" lIns="91425" spcFirstLastPara="1" rIns="91425" wrap="square" tIns="45700">
            <a:normAutofit lnSpcReduction="10000"/>
          </a:bodyPr>
          <a:lstStyle/>
          <a:p>
            <a:pPr indent="0" lvl="0" marL="457200" rtl="0" algn="l">
              <a:lnSpc>
                <a:spcPct val="115000"/>
              </a:lnSpc>
              <a:spcBef>
                <a:spcPts val="0"/>
              </a:spcBef>
              <a:spcAft>
                <a:spcPts val="0"/>
              </a:spcAft>
              <a:buNone/>
            </a:pPr>
            <a:r>
              <a:rPr lang="en-US" sz="1800">
                <a:latin typeface="Helvetica Neue"/>
                <a:ea typeface="Helvetica Neue"/>
                <a:cs typeface="Helvetica Neue"/>
                <a:sym typeface="Helvetica Neue"/>
              </a:rPr>
              <a:t>GPT </a:t>
            </a:r>
            <a:r>
              <a:rPr lang="en-US" sz="1500">
                <a:latin typeface="Helvetica Neue"/>
                <a:ea typeface="Helvetica Neue"/>
                <a:cs typeface="Helvetica Neue"/>
                <a:sym typeface="Helvetica Neue"/>
              </a:rPr>
              <a:t>(Generative Pre-trained Transformer)</a:t>
            </a:r>
            <a:endParaRPr sz="15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6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GPT es el acrónimo de Generative Pre-Trained Transformer, es un modelo de lenguaje desarrollado en el campo de la inteligencia artificial. En concreto se trata de un sistema informático que tiene </a:t>
            </a:r>
            <a:r>
              <a:rPr b="1" lang="en-US" sz="1400">
                <a:latin typeface="Helvetica Neue"/>
                <a:ea typeface="Helvetica Neue"/>
                <a:cs typeface="Helvetica Neue"/>
                <a:sym typeface="Helvetica Neue"/>
              </a:rPr>
              <a:t>capacidad de generar texto de forma completamente autónoma.</a:t>
            </a:r>
            <a:endParaRPr b="1"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Una de las fortalezas de este modelo es que fue pre-entrenado sobre enormes volúmenes de diversos datos textuales durante la fase de aprendizaje.</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US" sz="1400">
                <a:latin typeface="Helvetica Neue"/>
                <a:ea typeface="Helvetica Neue"/>
                <a:cs typeface="Helvetica Neue"/>
                <a:sym typeface="Helvetica Neue"/>
              </a:rPr>
              <a:t>Estos textos le permitieron adquirir una comprensión profunda y detallada del lenguaje y sus sutilezas</a:t>
            </a:r>
            <a:r>
              <a:rPr lang="en-US" sz="1400">
                <a:latin typeface="Helvetica Neue"/>
                <a:ea typeface="Helvetica Neue"/>
                <a:cs typeface="Helvetica Neue"/>
                <a:sym typeface="Helvetica Neue"/>
              </a:rPr>
              <a:t>.</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Está arquitectura neuronal fue entrenada primero en enormes cantidades de textos durante una fase larga de aprendizaje, de esta forma el modelo </a:t>
            </a:r>
            <a:r>
              <a:rPr b="1" lang="en-US" sz="1400">
                <a:latin typeface="Helvetica Neue"/>
                <a:ea typeface="Helvetica Neue"/>
                <a:cs typeface="Helvetica Neue"/>
                <a:sym typeface="Helvetica Neue"/>
              </a:rPr>
              <a:t>pudo analizar miles de millones de palabras y deducir la regularidad estadística que rige cada idioma, tanto en vocabulario, gramática y sintaxis.</a:t>
            </a:r>
            <a:endParaRPr b="1"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US" sz="1400">
                <a:latin typeface="Helvetica Neue"/>
                <a:ea typeface="Helvetica Neue"/>
                <a:cs typeface="Helvetica Neue"/>
                <a:sym typeface="Helvetica Neue"/>
              </a:rPr>
              <a:t>Luego gracias a este entrenamiento es capaz de generar textos originales, eligiendo progresivamente las palabras más adecuadas, según el contexto y la probabilidad de ocurrencia.</a:t>
            </a:r>
            <a:endParaRPr b="1" sz="1400">
              <a:latin typeface="Helvetica Neue"/>
              <a:ea typeface="Helvetica Neue"/>
              <a:cs typeface="Helvetica Neue"/>
              <a:sym typeface="Helvetica Neue"/>
            </a:endParaRPr>
          </a:p>
          <a:p>
            <a:pPr indent="-215900" lvl="2" marL="1143000" rtl="0" algn="l">
              <a:lnSpc>
                <a:spcPct val="115000"/>
              </a:lnSpc>
              <a:spcBef>
                <a:spcPts val="500"/>
              </a:spcBef>
              <a:spcAft>
                <a:spcPts val="0"/>
              </a:spcAft>
              <a:buSzPts val="1800"/>
              <a:buFont typeface="Helvetica Neue"/>
              <a:buChar char="•"/>
            </a:pPr>
            <a:r>
              <a:t/>
            </a:r>
            <a:endParaRPr b="1" sz="1800">
              <a:latin typeface="Helvetica Neue"/>
              <a:ea typeface="Helvetica Neue"/>
              <a:cs typeface="Helvetica Neue"/>
              <a:sym typeface="Helvetica Neue"/>
            </a:endParaRPr>
          </a:p>
        </p:txBody>
      </p:sp>
      <p:cxnSp>
        <p:nvCxnSpPr>
          <p:cNvPr id="242" name="Google Shape;242;p18"/>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243" name="Google Shape;243;p18"/>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244" name="Google Shape;244;p18"/>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245" name="Google Shape;245;p18"/>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246" name="Google Shape;246;p18"/>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6</a:t>
            </a:r>
            <a:endParaRPr sz="800">
              <a:solidFill>
                <a:schemeClr val="dk1"/>
              </a:solidFill>
            </a:endParaRPr>
          </a:p>
        </p:txBody>
      </p:sp>
      <p:sp>
        <p:nvSpPr>
          <p:cNvPr id="247" name="Google Shape;247;p18"/>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248" name="Google Shape;248;p18"/>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Glosario Open AI</a:t>
            </a:r>
            <a:endParaRPr b="1" sz="5000">
              <a:latin typeface="Helvetica Neue"/>
              <a:ea typeface="Helvetica Neue"/>
              <a:cs typeface="Helvetica Neue"/>
              <a:sym typeface="Helvetica Neue"/>
            </a:endParaRPr>
          </a:p>
        </p:txBody>
      </p:sp>
      <p:pic>
        <p:nvPicPr>
          <p:cNvPr id="249" name="Google Shape;249;p18"/>
          <p:cNvPicPr preferRelativeResize="0"/>
          <p:nvPr/>
        </p:nvPicPr>
        <p:blipFill>
          <a:blip r:embed="rId3">
            <a:alphaModFix/>
          </a:blip>
          <a:stretch>
            <a:fillRect/>
          </a:stretch>
        </p:blipFill>
        <p:spPr>
          <a:xfrm>
            <a:off x="6207158" y="1262847"/>
            <a:ext cx="302375" cy="22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19"/>
          <p:cNvSpPr/>
          <p:nvPr/>
        </p:nvSpPr>
        <p:spPr>
          <a:xfrm>
            <a:off x="648275" y="4113857"/>
            <a:ext cx="2413125" cy="3619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5" name="Google Shape;255;p19"/>
          <p:cNvSpPr txBox="1"/>
          <p:nvPr/>
        </p:nvSpPr>
        <p:spPr>
          <a:xfrm>
            <a:off x="870475" y="3816000"/>
            <a:ext cx="19428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500"/>
              <a:buFont typeface="Calibri"/>
              <a:buNone/>
            </a:pPr>
            <a:r>
              <a:rPr b="1" i="0" lang="en-US" sz="1700" u="none" cap="none" strike="noStrike">
                <a:solidFill>
                  <a:schemeClr val="dk1"/>
                </a:solidFill>
                <a:latin typeface="Helvetica Neue"/>
                <a:ea typeface="Helvetica Neue"/>
                <a:cs typeface="Helvetica Neue"/>
                <a:sym typeface="Helvetica Neue"/>
              </a:rPr>
              <a:t>Image Generation</a:t>
            </a:r>
            <a:endParaRPr i="0" sz="1700" u="none" cap="none" strike="noStrike">
              <a:solidFill>
                <a:schemeClr val="dk1"/>
              </a:solidFill>
              <a:latin typeface="Helvetica Neue"/>
              <a:ea typeface="Helvetica Neue"/>
              <a:cs typeface="Helvetica Neue"/>
              <a:sym typeface="Helvetica Neue"/>
            </a:endParaRPr>
          </a:p>
        </p:txBody>
      </p:sp>
      <p:sp>
        <p:nvSpPr>
          <p:cNvPr id="256" name="Google Shape;256;p19"/>
          <p:cNvSpPr/>
          <p:nvPr/>
        </p:nvSpPr>
        <p:spPr>
          <a:xfrm>
            <a:off x="648275" y="4516951"/>
            <a:ext cx="2413125" cy="7201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7" name="Google Shape;257;p19"/>
          <p:cNvSpPr txBox="1"/>
          <p:nvPr/>
        </p:nvSpPr>
        <p:spPr>
          <a:xfrm>
            <a:off x="870475" y="4721051"/>
            <a:ext cx="2413200" cy="720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Creación de imágenes a partir de descripciones textuales.</a:t>
            </a:r>
            <a:endParaRPr i="0" u="none" cap="none" strike="noStrike">
              <a:solidFill>
                <a:schemeClr val="dk1"/>
              </a:solidFill>
              <a:latin typeface="Helvetica Neue"/>
              <a:ea typeface="Helvetica Neue"/>
              <a:cs typeface="Helvetica Neue"/>
              <a:sym typeface="Helvetica Neue"/>
            </a:endParaRPr>
          </a:p>
        </p:txBody>
      </p:sp>
      <p:sp>
        <p:nvSpPr>
          <p:cNvPr id="258" name="Google Shape;258;p19"/>
          <p:cNvSpPr/>
          <p:nvPr/>
        </p:nvSpPr>
        <p:spPr>
          <a:xfrm>
            <a:off x="3483697" y="4113857"/>
            <a:ext cx="2413125" cy="3619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9" name="Google Shape;259;p19"/>
          <p:cNvSpPr txBox="1"/>
          <p:nvPr/>
        </p:nvSpPr>
        <p:spPr>
          <a:xfrm>
            <a:off x="3680222" y="3815982"/>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500"/>
              <a:buFont typeface="Calibri"/>
              <a:buNone/>
            </a:pPr>
            <a:r>
              <a:rPr b="1" i="0" lang="en-US" sz="1700" u="none" cap="none" strike="noStrike">
                <a:solidFill>
                  <a:schemeClr val="dk1"/>
                </a:solidFill>
                <a:latin typeface="Helvetica Neue"/>
                <a:ea typeface="Helvetica Neue"/>
                <a:cs typeface="Helvetica Neue"/>
                <a:sym typeface="Helvetica Neue"/>
              </a:rPr>
              <a:t>Vision</a:t>
            </a:r>
            <a:endParaRPr i="0" sz="1700" u="none" cap="none" strike="noStrike">
              <a:solidFill>
                <a:schemeClr val="dk1"/>
              </a:solidFill>
              <a:latin typeface="Helvetica Neue"/>
              <a:ea typeface="Helvetica Neue"/>
              <a:cs typeface="Helvetica Neue"/>
              <a:sym typeface="Helvetica Neue"/>
            </a:endParaRPr>
          </a:p>
        </p:txBody>
      </p:sp>
      <p:sp>
        <p:nvSpPr>
          <p:cNvPr id="260" name="Google Shape;260;p19"/>
          <p:cNvSpPr/>
          <p:nvPr/>
        </p:nvSpPr>
        <p:spPr>
          <a:xfrm>
            <a:off x="3483697" y="4516951"/>
            <a:ext cx="2413125" cy="7201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1" name="Google Shape;261;p19"/>
          <p:cNvSpPr txBox="1"/>
          <p:nvPr/>
        </p:nvSpPr>
        <p:spPr>
          <a:xfrm>
            <a:off x="3680222" y="4721051"/>
            <a:ext cx="2413200" cy="720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Análisis y procesamiento de contenido visual.</a:t>
            </a:r>
            <a:endParaRPr i="0" u="none" cap="none" strike="noStrike">
              <a:solidFill>
                <a:schemeClr val="dk1"/>
              </a:solidFill>
              <a:latin typeface="Helvetica Neue"/>
              <a:ea typeface="Helvetica Neue"/>
              <a:cs typeface="Helvetica Neue"/>
              <a:sym typeface="Helvetica Neue"/>
            </a:endParaRPr>
          </a:p>
        </p:txBody>
      </p:sp>
      <p:sp>
        <p:nvSpPr>
          <p:cNvPr id="262" name="Google Shape;262;p19"/>
          <p:cNvSpPr/>
          <p:nvPr/>
        </p:nvSpPr>
        <p:spPr>
          <a:xfrm>
            <a:off x="6319118" y="4113857"/>
            <a:ext cx="2413125" cy="3619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3" name="Google Shape;263;p19"/>
          <p:cNvSpPr txBox="1"/>
          <p:nvPr/>
        </p:nvSpPr>
        <p:spPr>
          <a:xfrm>
            <a:off x="6515643" y="3815982"/>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500"/>
              <a:buFont typeface="Calibri"/>
              <a:buNone/>
            </a:pPr>
            <a:r>
              <a:rPr b="1" i="0" lang="en-US" sz="1700" u="none" cap="none" strike="noStrike">
                <a:solidFill>
                  <a:schemeClr val="dk1"/>
                </a:solidFill>
                <a:latin typeface="Helvetica Neue"/>
                <a:ea typeface="Helvetica Neue"/>
                <a:cs typeface="Helvetica Neue"/>
                <a:sym typeface="Helvetica Neue"/>
              </a:rPr>
              <a:t>Text to Speach</a:t>
            </a:r>
            <a:endParaRPr i="0" sz="1700" u="none" cap="none" strike="noStrike">
              <a:solidFill>
                <a:schemeClr val="dk1"/>
              </a:solidFill>
              <a:latin typeface="Helvetica Neue"/>
              <a:ea typeface="Helvetica Neue"/>
              <a:cs typeface="Helvetica Neue"/>
              <a:sym typeface="Helvetica Neue"/>
            </a:endParaRPr>
          </a:p>
        </p:txBody>
      </p:sp>
      <p:sp>
        <p:nvSpPr>
          <p:cNvPr id="264" name="Google Shape;264;p19"/>
          <p:cNvSpPr/>
          <p:nvPr/>
        </p:nvSpPr>
        <p:spPr>
          <a:xfrm>
            <a:off x="6319118" y="4516951"/>
            <a:ext cx="2413125" cy="7201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5" name="Google Shape;265;p19"/>
          <p:cNvSpPr txBox="1"/>
          <p:nvPr/>
        </p:nvSpPr>
        <p:spPr>
          <a:xfrm>
            <a:off x="6515648" y="4721050"/>
            <a:ext cx="1942800" cy="877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Conversión de texto en a voz alta.</a:t>
            </a:r>
            <a:endParaRPr i="0" u="none" cap="none" strike="noStrike">
              <a:solidFill>
                <a:schemeClr val="dk1"/>
              </a:solidFill>
              <a:latin typeface="Helvetica Neue"/>
              <a:ea typeface="Helvetica Neue"/>
              <a:cs typeface="Helvetica Neue"/>
              <a:sym typeface="Helvetica Neue"/>
            </a:endParaRPr>
          </a:p>
        </p:txBody>
      </p:sp>
      <p:sp>
        <p:nvSpPr>
          <p:cNvPr id="266" name="Google Shape;266;p19"/>
          <p:cNvSpPr/>
          <p:nvPr/>
        </p:nvSpPr>
        <p:spPr>
          <a:xfrm>
            <a:off x="9154540" y="4113857"/>
            <a:ext cx="2413125" cy="3619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7" name="Google Shape;267;p19"/>
          <p:cNvSpPr txBox="1"/>
          <p:nvPr/>
        </p:nvSpPr>
        <p:spPr>
          <a:xfrm>
            <a:off x="9351065" y="3772545"/>
            <a:ext cx="2413200" cy="362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500"/>
              <a:buFont typeface="Calibri"/>
              <a:buNone/>
            </a:pPr>
            <a:r>
              <a:rPr b="1" i="0" lang="en-US" sz="1700" u="none" cap="none" strike="noStrike">
                <a:solidFill>
                  <a:schemeClr val="dk1"/>
                </a:solidFill>
                <a:latin typeface="Helvetica Neue"/>
                <a:ea typeface="Helvetica Neue"/>
                <a:cs typeface="Helvetica Neue"/>
                <a:sym typeface="Helvetica Neue"/>
              </a:rPr>
              <a:t>Speach to Text</a:t>
            </a:r>
            <a:endParaRPr i="0" sz="1700" u="none" cap="none" strike="noStrike">
              <a:solidFill>
                <a:schemeClr val="dk1"/>
              </a:solidFill>
              <a:latin typeface="Helvetica Neue"/>
              <a:ea typeface="Helvetica Neue"/>
              <a:cs typeface="Helvetica Neue"/>
              <a:sym typeface="Helvetica Neue"/>
            </a:endParaRPr>
          </a:p>
        </p:txBody>
      </p:sp>
      <p:sp>
        <p:nvSpPr>
          <p:cNvPr id="268" name="Google Shape;268;p19"/>
          <p:cNvSpPr/>
          <p:nvPr/>
        </p:nvSpPr>
        <p:spPr>
          <a:xfrm>
            <a:off x="9154540" y="4516951"/>
            <a:ext cx="2413125" cy="7201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69" name="Google Shape;269;p19"/>
          <p:cNvSpPr txBox="1"/>
          <p:nvPr/>
        </p:nvSpPr>
        <p:spPr>
          <a:xfrm>
            <a:off x="9351073" y="4721050"/>
            <a:ext cx="1942800" cy="776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700"/>
              <a:buFont typeface="Calibri"/>
              <a:buNone/>
            </a:pPr>
            <a:r>
              <a:rPr lang="en-US">
                <a:solidFill>
                  <a:schemeClr val="dk1"/>
                </a:solidFill>
                <a:latin typeface="Helvetica Neue"/>
                <a:ea typeface="Helvetica Neue"/>
                <a:cs typeface="Helvetica Neue"/>
                <a:sym typeface="Helvetica Neue"/>
              </a:rPr>
              <a:t>Transcripción</a:t>
            </a:r>
            <a:r>
              <a:rPr i="0" lang="en-US" u="none" cap="none" strike="noStrike">
                <a:solidFill>
                  <a:schemeClr val="dk1"/>
                </a:solidFill>
                <a:latin typeface="Helvetica Neue"/>
                <a:ea typeface="Helvetica Neue"/>
                <a:cs typeface="Helvetica Neue"/>
                <a:sym typeface="Helvetica Neue"/>
              </a:rPr>
              <a:t> de audio a texto.</a:t>
            </a:r>
            <a:endParaRPr i="0" u="none" cap="none" strike="noStrike">
              <a:solidFill>
                <a:schemeClr val="dk1"/>
              </a:solidFill>
              <a:latin typeface="Helvetica Neue"/>
              <a:ea typeface="Helvetica Neue"/>
              <a:cs typeface="Helvetica Neue"/>
              <a:sym typeface="Helvetica Neue"/>
            </a:endParaRPr>
          </a:p>
        </p:txBody>
      </p:sp>
      <p:cxnSp>
        <p:nvCxnSpPr>
          <p:cNvPr id="270" name="Google Shape;270;p19"/>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271" name="Google Shape;271;p19"/>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272" name="Google Shape;272;p19"/>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273" name="Google Shape;273;p19"/>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274" name="Google Shape;274;p19"/>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10</a:t>
            </a:r>
            <a:endParaRPr sz="800">
              <a:solidFill>
                <a:schemeClr val="dk1"/>
              </a:solidFill>
            </a:endParaRPr>
          </a:p>
        </p:txBody>
      </p:sp>
      <p:sp>
        <p:nvSpPr>
          <p:cNvPr id="275" name="Google Shape;275;p19"/>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276" name="Google Shape;276;p19"/>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Capacidades de la API</a:t>
            </a:r>
            <a:endParaRPr b="1" sz="5000">
              <a:latin typeface="Helvetica Neue"/>
              <a:ea typeface="Helvetica Neue"/>
              <a:cs typeface="Helvetica Neue"/>
              <a:sym typeface="Helvetica Neue"/>
            </a:endParaRPr>
          </a:p>
        </p:txBody>
      </p:sp>
      <p:pic>
        <p:nvPicPr>
          <p:cNvPr id="277" name="Google Shape;277;p19"/>
          <p:cNvPicPr preferRelativeResize="0"/>
          <p:nvPr/>
        </p:nvPicPr>
        <p:blipFill>
          <a:blip r:embed="rId3">
            <a:alphaModFix/>
          </a:blip>
          <a:stretch>
            <a:fillRect/>
          </a:stretch>
        </p:blipFill>
        <p:spPr>
          <a:xfrm>
            <a:off x="7883558" y="1262847"/>
            <a:ext cx="302375" cy="223175"/>
          </a:xfrm>
          <a:prstGeom prst="rect">
            <a:avLst/>
          </a:prstGeom>
          <a:noFill/>
          <a:ln>
            <a:noFill/>
          </a:ln>
        </p:spPr>
      </p:pic>
      <p:pic>
        <p:nvPicPr>
          <p:cNvPr id="278" name="Google Shape;278;p19"/>
          <p:cNvPicPr preferRelativeResize="0"/>
          <p:nvPr/>
        </p:nvPicPr>
        <p:blipFill>
          <a:blip r:embed="rId4">
            <a:alphaModFix/>
          </a:blip>
          <a:stretch>
            <a:fillRect/>
          </a:stretch>
        </p:blipFill>
        <p:spPr>
          <a:xfrm>
            <a:off x="648276" y="2439791"/>
            <a:ext cx="1201582" cy="1201594"/>
          </a:xfrm>
          <a:prstGeom prst="rect">
            <a:avLst/>
          </a:prstGeom>
          <a:noFill/>
          <a:ln>
            <a:noFill/>
          </a:ln>
        </p:spPr>
      </p:pic>
      <p:pic>
        <p:nvPicPr>
          <p:cNvPr id="279" name="Google Shape;279;p19"/>
          <p:cNvPicPr preferRelativeResize="0"/>
          <p:nvPr/>
        </p:nvPicPr>
        <p:blipFill>
          <a:blip r:embed="rId5">
            <a:alphaModFix/>
          </a:blip>
          <a:stretch>
            <a:fillRect/>
          </a:stretch>
        </p:blipFill>
        <p:spPr>
          <a:xfrm>
            <a:off x="3483693" y="2493569"/>
            <a:ext cx="1201582" cy="1201594"/>
          </a:xfrm>
          <a:prstGeom prst="rect">
            <a:avLst/>
          </a:prstGeom>
          <a:noFill/>
          <a:ln>
            <a:noFill/>
          </a:ln>
        </p:spPr>
      </p:pic>
      <p:pic>
        <p:nvPicPr>
          <p:cNvPr id="280" name="Google Shape;280;p19"/>
          <p:cNvPicPr preferRelativeResize="0"/>
          <p:nvPr/>
        </p:nvPicPr>
        <p:blipFill>
          <a:blip r:embed="rId6">
            <a:alphaModFix/>
          </a:blip>
          <a:stretch>
            <a:fillRect/>
          </a:stretch>
        </p:blipFill>
        <p:spPr>
          <a:xfrm>
            <a:off x="9166618" y="2371913"/>
            <a:ext cx="1201582" cy="1201594"/>
          </a:xfrm>
          <a:prstGeom prst="rect">
            <a:avLst/>
          </a:prstGeom>
          <a:noFill/>
          <a:ln>
            <a:noFill/>
          </a:ln>
        </p:spPr>
      </p:pic>
      <p:pic>
        <p:nvPicPr>
          <p:cNvPr id="281" name="Google Shape;281;p19"/>
          <p:cNvPicPr preferRelativeResize="0"/>
          <p:nvPr/>
        </p:nvPicPr>
        <p:blipFill>
          <a:blip r:embed="rId7">
            <a:alphaModFix/>
          </a:blip>
          <a:stretch>
            <a:fillRect/>
          </a:stretch>
        </p:blipFill>
        <p:spPr>
          <a:xfrm>
            <a:off x="6319121" y="2371913"/>
            <a:ext cx="1213649" cy="1213660"/>
          </a:xfrm>
          <a:prstGeom prst="rect">
            <a:avLst/>
          </a:prstGeom>
          <a:noFill/>
          <a:ln>
            <a:noFill/>
          </a:ln>
        </p:spPr>
      </p:pic>
      <p:cxnSp>
        <p:nvCxnSpPr>
          <p:cNvPr id="282" name="Google Shape;282;p19"/>
          <p:cNvCxnSpPr/>
          <p:nvPr/>
        </p:nvCxnSpPr>
        <p:spPr>
          <a:xfrm>
            <a:off x="87047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19"/>
          <p:cNvCxnSpPr/>
          <p:nvPr/>
        </p:nvCxnSpPr>
        <p:spPr>
          <a:xfrm>
            <a:off x="368022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19"/>
          <p:cNvCxnSpPr/>
          <p:nvPr/>
        </p:nvCxnSpPr>
        <p:spPr>
          <a:xfrm>
            <a:off x="6515650"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19"/>
          <p:cNvCxnSpPr/>
          <p:nvPr/>
        </p:nvCxnSpPr>
        <p:spPr>
          <a:xfrm>
            <a:off x="9351075" y="4285585"/>
            <a:ext cx="1252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20"/>
          <p:cNvSpPr/>
          <p:nvPr/>
        </p:nvSpPr>
        <p:spPr>
          <a:xfrm>
            <a:off x="696496" y="3781066"/>
            <a:ext cx="2480625" cy="3720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1" name="Google Shape;291;p20"/>
          <p:cNvSpPr txBox="1"/>
          <p:nvPr/>
        </p:nvSpPr>
        <p:spPr>
          <a:xfrm>
            <a:off x="870471" y="3781066"/>
            <a:ext cx="2480700" cy="37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rPr b="1" i="0" lang="en-US" sz="1700" u="none" cap="none" strike="noStrike">
                <a:solidFill>
                  <a:schemeClr val="dk1"/>
                </a:solidFill>
                <a:latin typeface="Helvetica Neue"/>
                <a:ea typeface="Helvetica Neue"/>
                <a:cs typeface="Helvetica Neue"/>
                <a:sym typeface="Helvetica Neue"/>
              </a:rPr>
              <a:t>Text Generation</a:t>
            </a:r>
            <a:endParaRPr i="0" sz="1700" u="none" cap="none" strike="noStrike">
              <a:solidFill>
                <a:schemeClr val="dk1"/>
              </a:solidFill>
              <a:latin typeface="Helvetica Neue"/>
              <a:ea typeface="Helvetica Neue"/>
              <a:cs typeface="Helvetica Neue"/>
              <a:sym typeface="Helvetica Neue"/>
            </a:endParaRPr>
          </a:p>
        </p:txBody>
      </p:sp>
      <p:sp>
        <p:nvSpPr>
          <p:cNvPr id="292" name="Google Shape;292;p20"/>
          <p:cNvSpPr/>
          <p:nvPr/>
        </p:nvSpPr>
        <p:spPr>
          <a:xfrm>
            <a:off x="696496" y="4202433"/>
            <a:ext cx="2480625" cy="1068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3" name="Google Shape;293;p20"/>
          <p:cNvSpPr txBox="1"/>
          <p:nvPr/>
        </p:nvSpPr>
        <p:spPr>
          <a:xfrm>
            <a:off x="870471" y="4516621"/>
            <a:ext cx="2480700" cy="106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Generación de texto coherente y contextual a partir de una entrada dada.</a:t>
            </a:r>
            <a:endParaRPr i="0" u="none" cap="none" strike="noStrike">
              <a:solidFill>
                <a:schemeClr val="dk1"/>
              </a:solidFill>
              <a:latin typeface="Helvetica Neue"/>
              <a:ea typeface="Helvetica Neue"/>
              <a:cs typeface="Helvetica Neue"/>
              <a:sym typeface="Helvetica Neue"/>
            </a:endParaRPr>
          </a:p>
        </p:txBody>
      </p:sp>
      <p:sp>
        <p:nvSpPr>
          <p:cNvPr id="294" name="Google Shape;294;p20"/>
          <p:cNvSpPr/>
          <p:nvPr/>
        </p:nvSpPr>
        <p:spPr>
          <a:xfrm>
            <a:off x="3611231" y="3781066"/>
            <a:ext cx="2480625" cy="3720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5" name="Google Shape;295;p20"/>
          <p:cNvSpPr txBox="1"/>
          <p:nvPr/>
        </p:nvSpPr>
        <p:spPr>
          <a:xfrm>
            <a:off x="3693068" y="3781066"/>
            <a:ext cx="2480700" cy="37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rPr b="1" i="0" lang="en-US" sz="1700" u="none" cap="none" strike="noStrike">
                <a:solidFill>
                  <a:schemeClr val="dk1"/>
                </a:solidFill>
                <a:latin typeface="Helvetica Neue"/>
                <a:ea typeface="Helvetica Neue"/>
                <a:cs typeface="Helvetica Neue"/>
                <a:sym typeface="Helvetica Neue"/>
              </a:rPr>
              <a:t>Function Calling</a:t>
            </a:r>
            <a:endParaRPr i="0" sz="1700" u="none" cap="none" strike="noStrike">
              <a:solidFill>
                <a:schemeClr val="dk1"/>
              </a:solidFill>
              <a:latin typeface="Helvetica Neue"/>
              <a:ea typeface="Helvetica Neue"/>
              <a:cs typeface="Helvetica Neue"/>
              <a:sym typeface="Helvetica Neue"/>
            </a:endParaRPr>
          </a:p>
        </p:txBody>
      </p:sp>
      <p:sp>
        <p:nvSpPr>
          <p:cNvPr id="296" name="Google Shape;296;p20"/>
          <p:cNvSpPr/>
          <p:nvPr/>
        </p:nvSpPr>
        <p:spPr>
          <a:xfrm>
            <a:off x="3611231" y="4202433"/>
            <a:ext cx="2480625" cy="1068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7" name="Google Shape;297;p20"/>
          <p:cNvSpPr txBox="1"/>
          <p:nvPr/>
        </p:nvSpPr>
        <p:spPr>
          <a:xfrm>
            <a:off x="3693068" y="4516621"/>
            <a:ext cx="2480700" cy="106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Llamadas a funciones específicas para realizar tareas automatizadas.</a:t>
            </a:r>
            <a:endParaRPr i="0" u="none" cap="none" strike="noStrike">
              <a:solidFill>
                <a:schemeClr val="dk1"/>
              </a:solidFill>
              <a:latin typeface="Helvetica Neue"/>
              <a:ea typeface="Helvetica Neue"/>
              <a:cs typeface="Helvetica Neue"/>
              <a:sym typeface="Helvetica Neue"/>
            </a:endParaRPr>
          </a:p>
        </p:txBody>
      </p:sp>
      <p:sp>
        <p:nvSpPr>
          <p:cNvPr id="298" name="Google Shape;298;p20"/>
          <p:cNvSpPr/>
          <p:nvPr/>
        </p:nvSpPr>
        <p:spPr>
          <a:xfrm>
            <a:off x="6525965" y="3781066"/>
            <a:ext cx="2480625" cy="3720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99" name="Google Shape;299;p20"/>
          <p:cNvSpPr txBox="1"/>
          <p:nvPr/>
        </p:nvSpPr>
        <p:spPr>
          <a:xfrm>
            <a:off x="6528714" y="3781066"/>
            <a:ext cx="2480700" cy="37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rPr b="1" lang="en-US" sz="1700">
                <a:solidFill>
                  <a:schemeClr val="dk1"/>
                </a:solidFill>
                <a:latin typeface="Helvetica Neue"/>
                <a:ea typeface="Helvetica Neue"/>
                <a:cs typeface="Helvetica Neue"/>
                <a:sym typeface="Helvetica Neue"/>
              </a:rPr>
              <a:t>Embeddings</a:t>
            </a:r>
            <a:endParaRPr i="0" sz="1700" u="none" cap="none" strike="noStrike">
              <a:solidFill>
                <a:schemeClr val="dk1"/>
              </a:solidFill>
              <a:latin typeface="Helvetica Neue"/>
              <a:ea typeface="Helvetica Neue"/>
              <a:cs typeface="Helvetica Neue"/>
              <a:sym typeface="Helvetica Neue"/>
            </a:endParaRPr>
          </a:p>
        </p:txBody>
      </p:sp>
      <p:sp>
        <p:nvSpPr>
          <p:cNvPr id="300" name="Google Shape;300;p20"/>
          <p:cNvSpPr/>
          <p:nvPr/>
        </p:nvSpPr>
        <p:spPr>
          <a:xfrm>
            <a:off x="6525965" y="4202433"/>
            <a:ext cx="2480625" cy="1068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1" name="Google Shape;301;p20"/>
          <p:cNvSpPr txBox="1"/>
          <p:nvPr/>
        </p:nvSpPr>
        <p:spPr>
          <a:xfrm>
            <a:off x="6528714" y="4516621"/>
            <a:ext cx="2480700" cy="106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Representaciones vectoriales de texto que capturan el significado semántico.</a:t>
            </a:r>
            <a:endParaRPr i="0" u="none" cap="none" strike="noStrike">
              <a:solidFill>
                <a:schemeClr val="dk1"/>
              </a:solidFill>
              <a:latin typeface="Helvetica Neue"/>
              <a:ea typeface="Helvetica Neue"/>
              <a:cs typeface="Helvetica Neue"/>
              <a:sym typeface="Helvetica Neue"/>
            </a:endParaRPr>
          </a:p>
        </p:txBody>
      </p:sp>
      <p:sp>
        <p:nvSpPr>
          <p:cNvPr id="302" name="Google Shape;302;p20"/>
          <p:cNvSpPr/>
          <p:nvPr/>
        </p:nvSpPr>
        <p:spPr>
          <a:xfrm>
            <a:off x="9440700" y="3781066"/>
            <a:ext cx="2480625" cy="3720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3" name="Google Shape;303;p20"/>
          <p:cNvSpPr txBox="1"/>
          <p:nvPr/>
        </p:nvSpPr>
        <p:spPr>
          <a:xfrm>
            <a:off x="9358800" y="3781066"/>
            <a:ext cx="2480700" cy="37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rPr b="1" i="0" lang="en-US" sz="1700" u="none" cap="none" strike="noStrike">
                <a:solidFill>
                  <a:schemeClr val="dk1"/>
                </a:solidFill>
                <a:latin typeface="Helvetica Neue"/>
                <a:ea typeface="Helvetica Neue"/>
                <a:cs typeface="Helvetica Neue"/>
                <a:sym typeface="Helvetica Neue"/>
              </a:rPr>
              <a:t>Fine-Tuning</a:t>
            </a:r>
            <a:endParaRPr i="0" sz="1700" u="none" cap="none" strike="noStrike">
              <a:solidFill>
                <a:schemeClr val="dk1"/>
              </a:solidFill>
              <a:latin typeface="Helvetica Neue"/>
              <a:ea typeface="Helvetica Neue"/>
              <a:cs typeface="Helvetica Neue"/>
              <a:sym typeface="Helvetica Neue"/>
            </a:endParaRPr>
          </a:p>
        </p:txBody>
      </p:sp>
      <p:sp>
        <p:nvSpPr>
          <p:cNvPr id="304" name="Google Shape;304;p20"/>
          <p:cNvSpPr/>
          <p:nvPr/>
        </p:nvSpPr>
        <p:spPr>
          <a:xfrm>
            <a:off x="9440700" y="4202433"/>
            <a:ext cx="2480625" cy="1068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05" name="Google Shape;305;p20"/>
          <p:cNvSpPr txBox="1"/>
          <p:nvPr/>
        </p:nvSpPr>
        <p:spPr>
          <a:xfrm>
            <a:off x="9358800" y="4516621"/>
            <a:ext cx="2480700" cy="106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i="0" lang="en-US" u="none" cap="none" strike="noStrike">
                <a:solidFill>
                  <a:schemeClr val="dk1"/>
                </a:solidFill>
                <a:latin typeface="Helvetica Neue"/>
                <a:ea typeface="Helvetica Neue"/>
                <a:cs typeface="Helvetica Neue"/>
                <a:sym typeface="Helvetica Neue"/>
              </a:rPr>
              <a:t>Ajustes de modelos pre-entrenados para tareas específicas con datos adicionales.</a:t>
            </a:r>
            <a:endParaRPr i="0" u="none" cap="none" strike="noStrike">
              <a:solidFill>
                <a:schemeClr val="dk1"/>
              </a:solidFill>
              <a:latin typeface="Helvetica Neue"/>
              <a:ea typeface="Helvetica Neue"/>
              <a:cs typeface="Helvetica Neue"/>
              <a:sym typeface="Helvetica Neue"/>
            </a:endParaRPr>
          </a:p>
        </p:txBody>
      </p:sp>
      <p:cxnSp>
        <p:nvCxnSpPr>
          <p:cNvPr id="306" name="Google Shape;306;p20"/>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07" name="Google Shape;307;p20"/>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08" name="Google Shape;308;p20"/>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09" name="Google Shape;309;p20"/>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10" name="Google Shape;310;p20"/>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11</a:t>
            </a:r>
            <a:endParaRPr sz="800">
              <a:solidFill>
                <a:schemeClr val="dk1"/>
              </a:solidFill>
            </a:endParaRPr>
          </a:p>
        </p:txBody>
      </p:sp>
      <p:sp>
        <p:nvSpPr>
          <p:cNvPr id="311" name="Google Shape;311;p20"/>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12" name="Google Shape;312;p20"/>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Capacidades de la API</a:t>
            </a:r>
            <a:endParaRPr b="1" sz="5000">
              <a:latin typeface="Helvetica Neue"/>
              <a:ea typeface="Helvetica Neue"/>
              <a:cs typeface="Helvetica Neue"/>
              <a:sym typeface="Helvetica Neue"/>
            </a:endParaRPr>
          </a:p>
        </p:txBody>
      </p:sp>
      <p:pic>
        <p:nvPicPr>
          <p:cNvPr id="313" name="Google Shape;313;p20"/>
          <p:cNvPicPr preferRelativeResize="0"/>
          <p:nvPr/>
        </p:nvPicPr>
        <p:blipFill>
          <a:blip r:embed="rId3">
            <a:alphaModFix/>
          </a:blip>
          <a:stretch>
            <a:fillRect/>
          </a:stretch>
        </p:blipFill>
        <p:spPr>
          <a:xfrm>
            <a:off x="7883558" y="1262847"/>
            <a:ext cx="302375" cy="223175"/>
          </a:xfrm>
          <a:prstGeom prst="rect">
            <a:avLst/>
          </a:prstGeom>
          <a:noFill/>
          <a:ln>
            <a:noFill/>
          </a:ln>
        </p:spPr>
      </p:pic>
      <p:pic>
        <p:nvPicPr>
          <p:cNvPr id="314" name="Google Shape;314;p20"/>
          <p:cNvPicPr preferRelativeResize="0"/>
          <p:nvPr/>
        </p:nvPicPr>
        <p:blipFill>
          <a:blip r:embed="rId4">
            <a:alphaModFix/>
          </a:blip>
          <a:stretch>
            <a:fillRect/>
          </a:stretch>
        </p:blipFill>
        <p:spPr>
          <a:xfrm>
            <a:off x="767013" y="2286000"/>
            <a:ext cx="1459725" cy="1459725"/>
          </a:xfrm>
          <a:prstGeom prst="rect">
            <a:avLst/>
          </a:prstGeom>
          <a:noFill/>
          <a:ln>
            <a:noFill/>
          </a:ln>
        </p:spPr>
      </p:pic>
      <p:cxnSp>
        <p:nvCxnSpPr>
          <p:cNvPr id="315" name="Google Shape;315;p20"/>
          <p:cNvCxnSpPr/>
          <p:nvPr/>
        </p:nvCxnSpPr>
        <p:spPr>
          <a:xfrm>
            <a:off x="87047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20"/>
          <p:cNvCxnSpPr/>
          <p:nvPr/>
        </p:nvCxnSpPr>
        <p:spPr>
          <a:xfrm>
            <a:off x="3680225"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20"/>
          <p:cNvCxnSpPr/>
          <p:nvPr/>
        </p:nvCxnSpPr>
        <p:spPr>
          <a:xfrm>
            <a:off x="6515650" y="4285585"/>
            <a:ext cx="12528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20"/>
          <p:cNvCxnSpPr/>
          <p:nvPr/>
        </p:nvCxnSpPr>
        <p:spPr>
          <a:xfrm>
            <a:off x="9351075" y="4285585"/>
            <a:ext cx="1252800" cy="0"/>
          </a:xfrm>
          <a:prstGeom prst="straightConnector1">
            <a:avLst/>
          </a:prstGeom>
          <a:noFill/>
          <a:ln cap="flat" cmpd="sng" w="9525">
            <a:solidFill>
              <a:schemeClr val="dk2"/>
            </a:solidFill>
            <a:prstDash val="solid"/>
            <a:round/>
            <a:headEnd len="med" w="med" type="none"/>
            <a:tailEnd len="med" w="med" type="none"/>
          </a:ln>
        </p:spPr>
      </p:cxnSp>
      <p:pic>
        <p:nvPicPr>
          <p:cNvPr id="319" name="Google Shape;319;p20"/>
          <p:cNvPicPr preferRelativeResize="0"/>
          <p:nvPr/>
        </p:nvPicPr>
        <p:blipFill>
          <a:blip r:embed="rId5">
            <a:alphaModFix/>
          </a:blip>
          <a:stretch>
            <a:fillRect/>
          </a:stretch>
        </p:blipFill>
        <p:spPr>
          <a:xfrm>
            <a:off x="3458126" y="2073725"/>
            <a:ext cx="1836450" cy="1836450"/>
          </a:xfrm>
          <a:prstGeom prst="rect">
            <a:avLst/>
          </a:prstGeom>
          <a:noFill/>
          <a:ln>
            <a:noFill/>
          </a:ln>
        </p:spPr>
      </p:pic>
      <p:pic>
        <p:nvPicPr>
          <p:cNvPr id="320" name="Google Shape;320;p20"/>
          <p:cNvPicPr preferRelativeResize="0"/>
          <p:nvPr/>
        </p:nvPicPr>
        <p:blipFill>
          <a:blip r:embed="rId6">
            <a:alphaModFix/>
          </a:blip>
          <a:stretch>
            <a:fillRect/>
          </a:stretch>
        </p:blipFill>
        <p:spPr>
          <a:xfrm>
            <a:off x="6279975" y="2231750"/>
            <a:ext cx="1603575" cy="1603575"/>
          </a:xfrm>
          <a:prstGeom prst="rect">
            <a:avLst/>
          </a:prstGeom>
          <a:noFill/>
          <a:ln>
            <a:noFill/>
          </a:ln>
        </p:spPr>
      </p:pic>
      <p:pic>
        <p:nvPicPr>
          <p:cNvPr id="321" name="Google Shape;321;p20"/>
          <p:cNvPicPr preferRelativeResize="0"/>
          <p:nvPr/>
        </p:nvPicPr>
        <p:blipFill>
          <a:blip r:embed="rId7">
            <a:alphaModFix/>
          </a:blip>
          <a:stretch>
            <a:fillRect/>
          </a:stretch>
        </p:blipFill>
        <p:spPr>
          <a:xfrm>
            <a:off x="9144013" y="2261150"/>
            <a:ext cx="1461600" cy="146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21"/>
          <p:cNvSpPr/>
          <p:nvPr/>
        </p:nvSpPr>
        <p:spPr>
          <a:xfrm>
            <a:off x="1084726" y="1781500"/>
            <a:ext cx="9186900" cy="74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u="none" cap="none" strike="noStrike">
                <a:solidFill>
                  <a:schemeClr val="dk1"/>
                </a:solidFill>
                <a:latin typeface="Helvetica Neue"/>
                <a:ea typeface="Helvetica Neue"/>
                <a:cs typeface="Helvetica Neue"/>
                <a:sym typeface="Helvetica Neue"/>
              </a:rPr>
              <a:t>Los tokens son unidades básicas de texto que el modelo procesa. Un token puede ser tan pequeño cómo una letra o tan grande como una palabra entera. </a:t>
            </a:r>
            <a:endParaRPr sz="1600">
              <a:latin typeface="Helvetica Neue"/>
              <a:ea typeface="Helvetica Neue"/>
              <a:cs typeface="Helvetica Neue"/>
              <a:sym typeface="Helvetica Neue"/>
            </a:endParaRPr>
          </a:p>
          <a:p>
            <a:pPr indent="0" lvl="0" marL="0" marR="0" rtl="0" algn="l">
              <a:spcBef>
                <a:spcPts val="600"/>
              </a:spcBef>
              <a:spcAft>
                <a:spcPts val="0"/>
              </a:spcAft>
              <a:buNone/>
            </a:pPr>
            <a:r>
              <a:t/>
            </a:r>
            <a:endParaRPr i="0" sz="1600" u="none" cap="none" strike="noStrike">
              <a:solidFill>
                <a:schemeClr val="dk1"/>
              </a:solidFill>
              <a:latin typeface="Helvetica Neue"/>
              <a:ea typeface="Helvetica Neue"/>
              <a:cs typeface="Helvetica Neue"/>
              <a:sym typeface="Helvetica Neue"/>
            </a:endParaRPr>
          </a:p>
        </p:txBody>
      </p:sp>
      <p:pic>
        <p:nvPicPr>
          <p:cNvPr id="327" name="Google Shape;327;p21"/>
          <p:cNvPicPr preferRelativeResize="0"/>
          <p:nvPr/>
        </p:nvPicPr>
        <p:blipFill rotWithShape="1">
          <a:blip r:embed="rId3">
            <a:alphaModFix/>
          </a:blip>
          <a:srcRect b="0" l="0" r="0" t="0"/>
          <a:stretch/>
        </p:blipFill>
        <p:spPr>
          <a:xfrm>
            <a:off x="1726163" y="2475750"/>
            <a:ext cx="5677132" cy="3842875"/>
          </a:xfrm>
          <a:prstGeom prst="rect">
            <a:avLst/>
          </a:prstGeom>
          <a:noFill/>
          <a:ln>
            <a:noFill/>
          </a:ln>
        </p:spPr>
      </p:pic>
      <p:pic>
        <p:nvPicPr>
          <p:cNvPr id="328" name="Google Shape;328;p21"/>
          <p:cNvPicPr preferRelativeResize="0"/>
          <p:nvPr/>
        </p:nvPicPr>
        <p:blipFill rotWithShape="1">
          <a:blip r:embed="rId4">
            <a:alphaModFix/>
          </a:blip>
          <a:srcRect b="0" l="0" r="0" t="0"/>
          <a:stretch/>
        </p:blipFill>
        <p:spPr>
          <a:xfrm>
            <a:off x="7497422" y="2571505"/>
            <a:ext cx="2774314" cy="3651363"/>
          </a:xfrm>
          <a:prstGeom prst="rect">
            <a:avLst/>
          </a:prstGeom>
          <a:noFill/>
          <a:ln>
            <a:noFill/>
          </a:ln>
        </p:spPr>
      </p:pic>
      <p:cxnSp>
        <p:nvCxnSpPr>
          <p:cNvPr id="329" name="Google Shape;329;p21"/>
          <p:cNvCxnSpPr/>
          <p:nvPr/>
        </p:nvCxnSpPr>
        <p:spPr>
          <a:xfrm>
            <a:off x="1074074" y="310625"/>
            <a:ext cx="10037700" cy="0"/>
          </a:xfrm>
          <a:prstGeom prst="straightConnector1">
            <a:avLst/>
          </a:prstGeom>
          <a:noFill/>
          <a:ln cap="flat" cmpd="sng" w="9525">
            <a:solidFill>
              <a:srgbClr val="595959"/>
            </a:solidFill>
            <a:prstDash val="solid"/>
            <a:round/>
            <a:headEnd len="med" w="med" type="none"/>
            <a:tailEnd len="med" w="med" type="none"/>
          </a:ln>
        </p:spPr>
      </p:cxnSp>
      <p:sp>
        <p:nvSpPr>
          <p:cNvPr id="330" name="Google Shape;330;p21"/>
          <p:cNvSpPr txBox="1"/>
          <p:nvPr/>
        </p:nvSpPr>
        <p:spPr>
          <a:xfrm>
            <a:off x="10707956" y="1545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WORKSHOP</a:t>
            </a:r>
            <a:endParaRPr sz="800">
              <a:solidFill>
                <a:schemeClr val="dk1"/>
              </a:solidFill>
            </a:endParaRPr>
          </a:p>
        </p:txBody>
      </p:sp>
      <p:sp>
        <p:nvSpPr>
          <p:cNvPr id="331" name="Google Shape;331;p21"/>
          <p:cNvSpPr txBox="1"/>
          <p:nvPr/>
        </p:nvSpPr>
        <p:spPr>
          <a:xfrm>
            <a:off x="208391" y="1390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1950LABS</a:t>
            </a:r>
            <a:endParaRPr b="1" sz="1000">
              <a:solidFill>
                <a:schemeClr val="dk1"/>
              </a:solidFill>
              <a:latin typeface="Helvetica Neue"/>
              <a:ea typeface="Helvetica Neue"/>
              <a:cs typeface="Helvetica Neue"/>
              <a:sym typeface="Helvetica Neue"/>
            </a:endParaRPr>
          </a:p>
        </p:txBody>
      </p:sp>
      <p:cxnSp>
        <p:nvCxnSpPr>
          <p:cNvPr id="332" name="Google Shape;332;p21"/>
          <p:cNvCxnSpPr/>
          <p:nvPr/>
        </p:nvCxnSpPr>
        <p:spPr>
          <a:xfrm>
            <a:off x="670025" y="6511725"/>
            <a:ext cx="10441800" cy="0"/>
          </a:xfrm>
          <a:prstGeom prst="straightConnector1">
            <a:avLst/>
          </a:prstGeom>
          <a:noFill/>
          <a:ln cap="flat" cmpd="sng" w="9525">
            <a:solidFill>
              <a:srgbClr val="595959"/>
            </a:solidFill>
            <a:prstDash val="solid"/>
            <a:round/>
            <a:headEnd len="med" w="med" type="none"/>
            <a:tailEnd len="med" w="med" type="none"/>
          </a:ln>
        </p:spPr>
      </p:cxnSp>
      <p:sp>
        <p:nvSpPr>
          <p:cNvPr id="333" name="Google Shape;333;p21"/>
          <p:cNvSpPr txBox="1"/>
          <p:nvPr/>
        </p:nvSpPr>
        <p:spPr>
          <a:xfrm>
            <a:off x="10707956" y="6355661"/>
            <a:ext cx="12378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solidFill>
                  <a:schemeClr val="dk1"/>
                </a:solidFill>
              </a:rPr>
              <a:t>7</a:t>
            </a:r>
            <a:endParaRPr sz="800">
              <a:solidFill>
                <a:schemeClr val="dk1"/>
              </a:solidFill>
            </a:endParaRPr>
          </a:p>
        </p:txBody>
      </p:sp>
      <p:sp>
        <p:nvSpPr>
          <p:cNvPr id="334" name="Google Shape;334;p21"/>
          <p:cNvSpPr txBox="1"/>
          <p:nvPr/>
        </p:nvSpPr>
        <p:spPr>
          <a:xfrm>
            <a:off x="208391" y="6340107"/>
            <a:ext cx="94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latin typeface="Helvetica Neue"/>
                <a:ea typeface="Helvetica Neue"/>
                <a:cs typeface="Helvetica Neue"/>
                <a:sym typeface="Helvetica Neue"/>
              </a:rPr>
              <a:t>AI</a:t>
            </a:r>
            <a:endParaRPr b="1" sz="1000">
              <a:solidFill>
                <a:schemeClr val="dk1"/>
              </a:solidFill>
              <a:latin typeface="Helvetica Neue"/>
              <a:ea typeface="Helvetica Neue"/>
              <a:cs typeface="Helvetica Neue"/>
              <a:sym typeface="Helvetica Neue"/>
            </a:endParaRPr>
          </a:p>
        </p:txBody>
      </p:sp>
      <p:sp>
        <p:nvSpPr>
          <p:cNvPr id="335" name="Google Shape;335;p21"/>
          <p:cNvSpPr txBox="1"/>
          <p:nvPr>
            <p:ph type="title"/>
          </p:nvPr>
        </p:nvSpPr>
        <p:spPr>
          <a:xfrm>
            <a:off x="765085" y="903690"/>
            <a:ext cx="10044000" cy="87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5000">
                <a:latin typeface="Helvetica Neue"/>
                <a:ea typeface="Helvetica Neue"/>
                <a:cs typeface="Helvetica Neue"/>
                <a:sym typeface="Helvetica Neue"/>
              </a:rPr>
              <a:t>Tokens</a:t>
            </a:r>
            <a:endParaRPr b="1" sz="5000">
              <a:latin typeface="Helvetica Neue"/>
              <a:ea typeface="Helvetica Neue"/>
              <a:cs typeface="Helvetica Neue"/>
              <a:sym typeface="Helvetica Neue"/>
            </a:endParaRPr>
          </a:p>
        </p:txBody>
      </p:sp>
      <p:pic>
        <p:nvPicPr>
          <p:cNvPr id="336" name="Google Shape;336;p21"/>
          <p:cNvPicPr preferRelativeResize="0"/>
          <p:nvPr/>
        </p:nvPicPr>
        <p:blipFill>
          <a:blip r:embed="rId5">
            <a:alphaModFix/>
          </a:blip>
          <a:stretch>
            <a:fillRect/>
          </a:stretch>
        </p:blipFill>
        <p:spPr>
          <a:xfrm>
            <a:off x="3251133" y="1262847"/>
            <a:ext cx="302375" cy="223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2013 - 2022 Theme">
  <a:themeElements>
    <a:clrScheme name="Office 2013 - 2022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